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11" r:id="rId2"/>
    <p:sldMasterId id="2147484023" r:id="rId3"/>
  </p:sldMasterIdLst>
  <p:notesMasterIdLst>
    <p:notesMasterId r:id="rId103"/>
  </p:notesMasterIdLst>
  <p:sldIdLst>
    <p:sldId id="285" r:id="rId4"/>
    <p:sldId id="287" r:id="rId5"/>
    <p:sldId id="288"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279" r:id="rId20"/>
    <p:sldId id="280" r:id="rId21"/>
    <p:sldId id="281" r:id="rId22"/>
    <p:sldId id="282" r:id="rId23"/>
    <p:sldId id="283" r:id="rId24"/>
    <p:sldId id="284"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7" r:id="rId45"/>
    <p:sldId id="328" r:id="rId46"/>
    <p:sldId id="343" r:id="rId47"/>
    <p:sldId id="344" r:id="rId48"/>
    <p:sldId id="371" r:id="rId49"/>
    <p:sldId id="372" r:id="rId50"/>
    <p:sldId id="376" r:id="rId51"/>
    <p:sldId id="377" r:id="rId52"/>
    <p:sldId id="378" r:id="rId53"/>
    <p:sldId id="379" r:id="rId54"/>
    <p:sldId id="380" r:id="rId55"/>
    <p:sldId id="384" r:id="rId56"/>
    <p:sldId id="385" r:id="rId57"/>
    <p:sldId id="386" r:id="rId58"/>
    <p:sldId id="387" r:id="rId59"/>
    <p:sldId id="392" r:id="rId60"/>
    <p:sldId id="393" r:id="rId61"/>
    <p:sldId id="394" r:id="rId62"/>
    <p:sldId id="395" r:id="rId63"/>
    <p:sldId id="396" r:id="rId64"/>
    <p:sldId id="397" r:id="rId65"/>
    <p:sldId id="398" r:id="rId66"/>
    <p:sldId id="399" r:id="rId67"/>
    <p:sldId id="400" r:id="rId68"/>
    <p:sldId id="401" r:id="rId69"/>
    <p:sldId id="402" r:id="rId70"/>
    <p:sldId id="403" r:id="rId71"/>
    <p:sldId id="404" r:id="rId72"/>
    <p:sldId id="405" r:id="rId73"/>
    <p:sldId id="406" r:id="rId74"/>
    <p:sldId id="407" r:id="rId75"/>
    <p:sldId id="408" r:id="rId76"/>
    <p:sldId id="409" r:id="rId77"/>
    <p:sldId id="410" r:id="rId78"/>
    <p:sldId id="415" r:id="rId79"/>
    <p:sldId id="416" r:id="rId80"/>
    <p:sldId id="417" r:id="rId81"/>
    <p:sldId id="418" r:id="rId82"/>
    <p:sldId id="428" r:id="rId83"/>
    <p:sldId id="429" r:id="rId84"/>
    <p:sldId id="430" r:id="rId85"/>
    <p:sldId id="431" r:id="rId86"/>
    <p:sldId id="435" r:id="rId87"/>
    <p:sldId id="436" r:id="rId88"/>
    <p:sldId id="437" r:id="rId89"/>
    <p:sldId id="438" r:id="rId90"/>
    <p:sldId id="439" r:id="rId91"/>
    <p:sldId id="440" r:id="rId92"/>
    <p:sldId id="441" r:id="rId93"/>
    <p:sldId id="442" r:id="rId94"/>
    <p:sldId id="443" r:id="rId95"/>
    <p:sldId id="444" r:id="rId96"/>
    <p:sldId id="445" r:id="rId97"/>
    <p:sldId id="446" r:id="rId98"/>
    <p:sldId id="447" r:id="rId99"/>
    <p:sldId id="448" r:id="rId100"/>
    <p:sldId id="449" r:id="rId101"/>
    <p:sldId id="450" r:id="rId102"/>
  </p:sldIdLst>
  <p:sldSz cx="9144000" cy="6858000" type="screen4x3"/>
  <p:notesSz cx="6858000" cy="9144000"/>
  <p:defaultTextStyle>
    <a:defPPr>
      <a:defRPr lang="fr-FR"/>
    </a:defPPr>
    <a:lvl1pPr algn="l" rtl="0" fontAlgn="base">
      <a:spcBef>
        <a:spcPct val="0"/>
      </a:spcBef>
      <a:spcAft>
        <a:spcPct val="0"/>
      </a:spcAft>
      <a:defRPr sz="1600" kern="1200">
        <a:solidFill>
          <a:schemeClr val="tx1"/>
        </a:solidFill>
        <a:latin typeface="Arial" charset="0"/>
        <a:ea typeface="Arial" charset="0"/>
        <a:cs typeface="Arial" charset="0"/>
      </a:defRPr>
    </a:lvl1pPr>
    <a:lvl2pPr marL="457200" algn="l" rtl="0" fontAlgn="base">
      <a:spcBef>
        <a:spcPct val="0"/>
      </a:spcBef>
      <a:spcAft>
        <a:spcPct val="0"/>
      </a:spcAft>
      <a:defRPr sz="1600" kern="1200">
        <a:solidFill>
          <a:schemeClr val="tx1"/>
        </a:solidFill>
        <a:latin typeface="Arial" charset="0"/>
        <a:ea typeface="Arial" charset="0"/>
        <a:cs typeface="Arial" charset="0"/>
      </a:defRPr>
    </a:lvl2pPr>
    <a:lvl3pPr marL="914400" algn="l" rtl="0" fontAlgn="base">
      <a:spcBef>
        <a:spcPct val="0"/>
      </a:spcBef>
      <a:spcAft>
        <a:spcPct val="0"/>
      </a:spcAft>
      <a:defRPr sz="1600" kern="1200">
        <a:solidFill>
          <a:schemeClr val="tx1"/>
        </a:solidFill>
        <a:latin typeface="Arial" charset="0"/>
        <a:ea typeface="Arial" charset="0"/>
        <a:cs typeface="Arial" charset="0"/>
      </a:defRPr>
    </a:lvl3pPr>
    <a:lvl4pPr marL="1371600" algn="l" rtl="0" fontAlgn="base">
      <a:spcBef>
        <a:spcPct val="0"/>
      </a:spcBef>
      <a:spcAft>
        <a:spcPct val="0"/>
      </a:spcAft>
      <a:defRPr sz="1600" kern="1200">
        <a:solidFill>
          <a:schemeClr val="tx1"/>
        </a:solidFill>
        <a:latin typeface="Arial" charset="0"/>
        <a:ea typeface="Arial" charset="0"/>
        <a:cs typeface="Arial" charset="0"/>
      </a:defRPr>
    </a:lvl4pPr>
    <a:lvl5pPr marL="1828800" algn="l" rtl="0" fontAlgn="base">
      <a:spcBef>
        <a:spcPct val="0"/>
      </a:spcBef>
      <a:spcAft>
        <a:spcPct val="0"/>
      </a:spcAft>
      <a:defRPr sz="1600" kern="1200">
        <a:solidFill>
          <a:schemeClr val="tx1"/>
        </a:solidFill>
        <a:latin typeface="Arial" charset="0"/>
        <a:ea typeface="Arial" charset="0"/>
        <a:cs typeface="Arial" charset="0"/>
      </a:defRPr>
    </a:lvl5pPr>
    <a:lvl6pPr marL="2286000" algn="l" defTabSz="457200" rtl="0" eaLnBrk="1" latinLnBrk="0" hangingPunct="1">
      <a:defRPr sz="1600" kern="1200">
        <a:solidFill>
          <a:schemeClr val="tx1"/>
        </a:solidFill>
        <a:latin typeface="Arial" charset="0"/>
        <a:ea typeface="Arial" charset="0"/>
        <a:cs typeface="Arial" charset="0"/>
      </a:defRPr>
    </a:lvl6pPr>
    <a:lvl7pPr marL="2743200" algn="l" defTabSz="457200" rtl="0" eaLnBrk="1" latinLnBrk="0" hangingPunct="1">
      <a:defRPr sz="1600" kern="1200">
        <a:solidFill>
          <a:schemeClr val="tx1"/>
        </a:solidFill>
        <a:latin typeface="Arial" charset="0"/>
        <a:ea typeface="Arial" charset="0"/>
        <a:cs typeface="Arial" charset="0"/>
      </a:defRPr>
    </a:lvl7pPr>
    <a:lvl8pPr marL="3200400" algn="l" defTabSz="457200" rtl="0" eaLnBrk="1" latinLnBrk="0" hangingPunct="1">
      <a:defRPr sz="1600" kern="1200">
        <a:solidFill>
          <a:schemeClr val="tx1"/>
        </a:solidFill>
        <a:latin typeface="Arial" charset="0"/>
        <a:ea typeface="Arial" charset="0"/>
        <a:cs typeface="Arial" charset="0"/>
      </a:defRPr>
    </a:lvl8pPr>
    <a:lvl9pPr marL="3657600" algn="l" defTabSz="457200" rtl="0" eaLnBrk="1" latinLnBrk="0" hangingPunct="1">
      <a:defRPr sz="16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4" d="100"/>
          <a:sy n="114" d="100"/>
        </p:scale>
        <p:origin x="-918" y="-24"/>
      </p:cViewPr>
      <p:guideLst>
        <p:guide orient="horz" pos="2160"/>
        <p:guide pos="2880"/>
      </p:guideLst>
    </p:cSldViewPr>
  </p:slideViewPr>
  <p:notesTextViewPr>
    <p:cViewPr>
      <p:scale>
        <a:sx n="100" d="100"/>
        <a:sy n="100" d="100"/>
      </p:scale>
      <p:origin x="0" y="0"/>
    </p:cViewPr>
  </p:notesTextViewPr>
  <p:sorterViewPr>
    <p:cViewPr>
      <p:scale>
        <a:sx n="89" d="100"/>
        <a:sy n="89" d="100"/>
      </p:scale>
      <p:origin x="0" y="376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ableStyles" Target="tableStyle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01816-82BE-EF43-B5AB-4987A431B1F5}" type="datetimeFigureOut">
              <a:rPr lang="en-US" smtClean="0"/>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C9451-F16E-BF42-B7F1-BB9C26032C7D}" type="slidenum">
              <a:rPr lang="en-US" smtClean="0"/>
              <a:t>‹#›</a:t>
            </a:fld>
            <a:endParaRPr lang="en-US"/>
          </a:p>
        </p:txBody>
      </p:sp>
    </p:spTree>
    <p:extLst>
      <p:ext uri="{BB962C8B-B14F-4D97-AF65-F5344CB8AC3E}">
        <p14:creationId xmlns:p14="http://schemas.microsoft.com/office/powerpoint/2010/main" val="2073481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12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1C17CC9D-8D29-2347-B0AE-21C7A80C520D}" type="slidenum">
              <a:rPr lang="en-US"/>
              <a:pPr eaLnBrk="1" hangingPunct="1"/>
              <a:t>21</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12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EA2A5F82-9CED-BA42-BE05-F18BCC9323DE}" type="slidenum">
              <a:rPr lang="en-US"/>
              <a:pPr eaLnBrk="1" hangingPunct="1"/>
              <a:t>22</a:t>
            </a:fld>
            <a:endParaRPr lang="en-U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noRot="1" noChangeAspect="1" noChangeArrowheads="1"/>
          </p:cNvSpPr>
          <p:nvPr>
            <p:ph type="sldImg"/>
          </p:nvPr>
        </p:nvSpPr>
        <p:spPr/>
      </p:sp>
      <p:sp>
        <p:nvSpPr>
          <p:cNvPr id="97282" name="Rectangle 2"/>
          <p:cNvSpPr>
            <a:spLocks noGrp="1" noChangeArrowheads="1"/>
          </p:cNvSpPr>
          <p:nvPr>
            <p:ph type="body" idx="1"/>
          </p:nvPr>
        </p:nvSpPr>
        <p:spPr/>
        <p:txBody>
          <a:bodyPr/>
          <a:lstStyle/>
          <a:p>
            <a:pPr eaLnBrk="1">
              <a:lnSpc>
                <a:spcPct val="100000"/>
              </a:lnSpc>
              <a:defRPr/>
            </a:pPr>
            <a:r>
              <a:rPr lang="en-US" sz="1200" smtClean="0">
                <a:latin typeface="Times New Roman" charset="0"/>
                <a:cs typeface="Times New Roman" charset="0"/>
                <a:sym typeface="Times New Roman" charset="0"/>
              </a:rPr>
              <a:t>Emanating from the brainstem, the 10</a:t>
            </a:r>
            <a:r>
              <a:rPr lang="en-US" sz="1200" baseline="30000" smtClean="0">
                <a:latin typeface="Times New Roman" charset="0"/>
                <a:cs typeface="Times New Roman" charset="0"/>
                <a:sym typeface="Times New Roman" charset="0"/>
              </a:rPr>
              <a:t>th</a:t>
            </a:r>
            <a:r>
              <a:rPr lang="en-US" sz="1200" smtClean="0">
                <a:latin typeface="Times New Roman" charset="0"/>
                <a:cs typeface="Times New Roman" charset="0"/>
                <a:sym typeface="Times New Roman" charset="0"/>
              </a:rPr>
              <a:t> cranial nerve, is the Vagus. The Vagus is affectionately referred to as the </a:t>
            </a:r>
            <a:r>
              <a:rPr lang="ja-JP" altLang="en-US" sz="1200" smtClean="0">
                <a:latin typeface="Times New Roman" charset="0"/>
                <a:cs typeface="Times New Roman" charset="0"/>
                <a:sym typeface="Times New Roman" charset="0"/>
              </a:rPr>
              <a:t>‘</a:t>
            </a:r>
            <a:r>
              <a:rPr lang="en-US" sz="1200" smtClean="0">
                <a:latin typeface="Times New Roman" charset="0"/>
                <a:cs typeface="Times New Roman" charset="0"/>
                <a:sym typeface="Times New Roman" charset="0"/>
              </a:rPr>
              <a:t>wandering</a:t>
            </a:r>
            <a:r>
              <a:rPr lang="ja-JP" altLang="en-US" sz="1200" smtClean="0">
                <a:latin typeface="Times New Roman" charset="0"/>
                <a:cs typeface="Times New Roman" charset="0"/>
                <a:sym typeface="Times New Roman" charset="0"/>
              </a:rPr>
              <a:t>’</a:t>
            </a:r>
            <a:r>
              <a:rPr lang="en-US" sz="1200" smtClean="0">
                <a:latin typeface="Times New Roman" charset="0"/>
                <a:cs typeface="Times New Roman" charset="0"/>
                <a:sym typeface="Times New Roman" charset="0"/>
              </a:rPr>
              <a:t> nerve – because it projects to so many parts of the body and is involved in a range of functions, as depicted by the yellow lines here. The Vagus nerve functions I would like to focus on – which have to do with mindfulness at the 2 and 3 levels, are it</a:t>
            </a:r>
            <a:r>
              <a:rPr lang="ja-JP" altLang="en-US" sz="1200" smtClean="0">
                <a:latin typeface="Times New Roman" charset="0"/>
                <a:cs typeface="Times New Roman" charset="0"/>
                <a:sym typeface="Times New Roman" charset="0"/>
              </a:rPr>
              <a:t>’</a:t>
            </a:r>
            <a:r>
              <a:rPr lang="en-US" sz="1200" smtClean="0">
                <a:latin typeface="Times New Roman" charset="0"/>
                <a:cs typeface="Times New Roman" charset="0"/>
                <a:sym typeface="Times New Roman" charset="0"/>
              </a:rPr>
              <a:t>s influence on heart rate, and it</a:t>
            </a:r>
            <a:r>
              <a:rPr lang="ja-JP" altLang="en-US" sz="1200" smtClean="0">
                <a:latin typeface="Times New Roman" charset="0"/>
                <a:cs typeface="Times New Roman" charset="0"/>
                <a:sym typeface="Times New Roman" charset="0"/>
              </a:rPr>
              <a:t>’</a:t>
            </a:r>
            <a:r>
              <a:rPr lang="en-US" sz="1200" smtClean="0">
                <a:latin typeface="Times New Roman" charset="0"/>
                <a:cs typeface="Times New Roman" charset="0"/>
                <a:sym typeface="Times New Roman" charset="0"/>
              </a:rPr>
              <a:t>s role in affiliative states. The yellow line that terminates on a number 4 – represents a shockingly important process – the Vagus nerve imparting parasympathetic influence on heart rate – that is – slowing the heart down. Without vagal input, your heart would beat unsustainably fast to your mortal demise. There is a rich scientific literature on this process, measuring the ratio of heart rate during inhale (driven by sympathetic input) and that during exhale (vagal input) – yielding a measure called </a:t>
            </a:r>
            <a:r>
              <a:rPr lang="en-US" sz="1200" b="1" smtClean="0">
                <a:latin typeface="Times New Roman" charset="0"/>
                <a:cs typeface="Times New Roman" charset="0"/>
                <a:sym typeface="Times New Roman" charset="0"/>
              </a:rPr>
              <a:t>Vagal Tone</a:t>
            </a:r>
            <a:r>
              <a:rPr lang="en-US" sz="1200" smtClean="0">
                <a:latin typeface="Times New Roman" charset="0"/>
                <a:cs typeface="Times New Roman" charset="0"/>
                <a:sym typeface="Times New Roman" charset="0"/>
              </a:rPr>
              <a:t>. Vagal Tone, it turns out, is predictive of a host of benefits: calm behavioral states, being better at relating to emotional experiences in a healthy way (a property often called resilience), generally experiencing more positive than negative emotional states, lower blood pressure, and more. Mindfulness practice has been shown to strengthen vagal tone (Ditto, McGill, Annals of Behavioral Medicine). That said, thinking about mindfulness &amp; compassion, the capacity of vagal tone to adapt to environmental changes (</a:t>
            </a:r>
            <a:r>
              <a:rPr lang="en-US" sz="1200" i="1" smtClean="0">
                <a:latin typeface="Times New Roman" charset="0"/>
                <a:cs typeface="Times New Roman" charset="0"/>
                <a:sym typeface="Times New Roman" charset="0"/>
              </a:rPr>
              <a:t>e.g.</a:t>
            </a:r>
            <a:r>
              <a:rPr lang="en-US" sz="1200" smtClean="0">
                <a:latin typeface="Times New Roman" charset="0"/>
                <a:cs typeface="Times New Roman" charset="0"/>
                <a:sym typeface="Times New Roman" charset="0"/>
              </a:rPr>
              <a:t>, physiological, cognitive or psychological challenges) defined as vagal flexibility, e.g. high </a:t>
            </a:r>
            <a:r>
              <a:rPr lang="en-US" sz="1200" b="1" smtClean="0">
                <a:latin typeface="Times New Roman" charset="0"/>
                <a:cs typeface="Times New Roman" charset="0"/>
                <a:sym typeface="Times New Roman" charset="0"/>
              </a:rPr>
              <a:t>vagal flexibility </a:t>
            </a:r>
            <a:r>
              <a:rPr lang="en-US" sz="1200" smtClean="0">
                <a:latin typeface="Times New Roman" charset="0"/>
                <a:cs typeface="Times New Roman" charset="0"/>
                <a:sym typeface="Times New Roman" charset="0"/>
              </a:rPr>
              <a:t>allows sympathetic activity to occur and limits efficiently the stress period to the stressors presence may be the measure of importance.  Studies have shown that vagal recovery may be more strongly associated with mindfulness than vagal tone alone. </a:t>
            </a:r>
          </a:p>
          <a:p>
            <a:pPr eaLnBrk="1">
              <a:lnSpc>
                <a:spcPct val="100000"/>
              </a:lnSpc>
              <a:defRPr/>
            </a:pPr>
            <a:r>
              <a:rPr lang="en-US" sz="1200" smtClean="0">
                <a:latin typeface="Times New Roman" charset="0"/>
                <a:cs typeface="Times New Roman" charset="0"/>
                <a:sym typeface="Times New Roman" charset="0"/>
              </a:rPr>
              <a:t>The second function I</a:t>
            </a:r>
            <a:r>
              <a:rPr lang="ja-JP" altLang="en-US" sz="1200" smtClean="0">
                <a:latin typeface="Times New Roman" charset="0"/>
                <a:cs typeface="Times New Roman" charset="0"/>
                <a:sym typeface="Times New Roman" charset="0"/>
              </a:rPr>
              <a:t>’</a:t>
            </a:r>
            <a:r>
              <a:rPr lang="en-US" sz="1200" smtClean="0">
                <a:latin typeface="Times New Roman" charset="0"/>
                <a:cs typeface="Times New Roman" charset="0"/>
                <a:sym typeface="Times New Roman" charset="0"/>
              </a:rPr>
              <a:t>d like to touch upon comes from a pioneering scientist named Steve Porges, author of the PolyVagal theory – which suggest that a primary funciton of the Vagus nerve is to support affiliation and the formation of social ties that lead to long term relationships. Coming from a functional biological perspective, Porges suggests that the Vagus nerve</a:t>
            </a:r>
            <a:r>
              <a:rPr lang="ja-JP" altLang="en-US" sz="1200" smtClean="0">
                <a:latin typeface="Times New Roman" charset="0"/>
                <a:cs typeface="Times New Roman" charset="0"/>
                <a:sym typeface="Times New Roman" charset="0"/>
              </a:rPr>
              <a:t>’</a:t>
            </a:r>
            <a:r>
              <a:rPr lang="en-US" sz="1200" smtClean="0">
                <a:latin typeface="Times New Roman" charset="0"/>
                <a:cs typeface="Times New Roman" charset="0"/>
                <a:sym typeface="Times New Roman" charset="0"/>
              </a:rPr>
              <a:t>s visceral input to the brain, support of vocal fluctuations and parasympathetic influence drives people to approach others for cooperative gain, to communicate in close proximity, and develop dependencies. An entire field has emerged from Porges</a:t>
            </a:r>
            <a:r>
              <a:rPr lang="ja-JP" altLang="en-US" sz="1200" smtClean="0">
                <a:latin typeface="Times New Roman" charset="0"/>
                <a:cs typeface="Times New Roman" charset="0"/>
                <a:sym typeface="Times New Roman" charset="0"/>
              </a:rPr>
              <a:t>’</a:t>
            </a:r>
            <a:r>
              <a:rPr lang="en-US" sz="1200" smtClean="0">
                <a:latin typeface="Times New Roman" charset="0"/>
                <a:cs typeface="Times New Roman" charset="0"/>
                <a:sym typeface="Times New Roman" charset="0"/>
              </a:rPr>
              <a:t>s – including work by Dacher, Stepahie Brown, and others. A key part of the story here is that vagal influence is exxentially silenced by fear, vigilance to threat, anxiety, etc… </a:t>
            </a:r>
          </a:p>
          <a:p>
            <a:pPr eaLnBrk="1">
              <a:lnSpc>
                <a:spcPct val="100000"/>
              </a:lnSpc>
              <a:defRPr/>
            </a:pPr>
            <a:r>
              <a:rPr lang="en-US" sz="1200" smtClean="0">
                <a:latin typeface="Times New Roman" charset="0"/>
                <a:cs typeface="Times New Roman" charset="0"/>
                <a:sym typeface="Times New Roman" charset="0"/>
              </a:rPr>
              <a:t>An emerging science on the study of MindWandering – that is – absentmindedly thinking about what</a:t>
            </a:r>
            <a:r>
              <a:rPr lang="ja-JP" altLang="en-US" sz="1200" smtClean="0">
                <a:latin typeface="Times New Roman" charset="0"/>
                <a:cs typeface="Times New Roman" charset="0"/>
                <a:sym typeface="Times New Roman" charset="0"/>
              </a:rPr>
              <a:t>’</a:t>
            </a:r>
            <a:r>
              <a:rPr lang="en-US" sz="1200" smtClean="0">
                <a:latin typeface="Times New Roman" charset="0"/>
                <a:cs typeface="Times New Roman" charset="0"/>
                <a:sym typeface="Times New Roman" charset="0"/>
              </a:rPr>
              <a:t>s not happening right now – is deleterious to happiness – engages systems that typically track thoughts about the self: what happened, what might happen, and why they might not like me…a style of reflexive thinking for which mindfulness is pointedly an antidote.</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Grp="1" noRot="1" noChangeAspect="1" noChangeArrowheads="1"/>
          </p:cNvSpPr>
          <p:nvPr>
            <p:ph type="sldImg"/>
          </p:nvPr>
        </p:nvSpPr>
        <p:spPr/>
      </p:sp>
      <p:sp>
        <p:nvSpPr>
          <p:cNvPr id="134146" name="Rectangle 2"/>
          <p:cNvSpPr>
            <a:spLocks noGrp="1" noChangeArrowheads="1"/>
          </p:cNvSpPr>
          <p:nvPr>
            <p:ph type="body" idx="1"/>
          </p:nvPr>
        </p:nvSpPr>
        <p:spPr/>
        <p:txBody>
          <a:bodyPr/>
          <a:lstStyle/>
          <a:p>
            <a:pPr defTabSz="914400" eaLnBrk="1">
              <a:lnSpc>
                <a:spcPct val="100000"/>
              </a:lnSpc>
              <a:spcBef>
                <a:spcPts val="400"/>
              </a:spcBef>
              <a:defRPr/>
            </a:pPr>
            <a:r>
              <a:rPr lang="en-US" sz="1200" smtClean="0">
                <a:latin typeface="Calibri" charset="0"/>
                <a:cs typeface="Calibri" charset="0"/>
                <a:sym typeface="Calibri" charset="0"/>
              </a:rPr>
              <a:t>Eisenberg model of altruism research, sympathy, empathy, and personal distress (in Harrington and Davidson, 2002) + Compassionate Motivation and Attention (Buddhism) + Nonjudgement – Gilbert, 2009 (also Allen Fogel</a:t>
            </a:r>
            <a:r>
              <a:rPr lang="ja-JP" altLang="en-US" sz="1200" smtClean="0">
                <a:latin typeface="Calibri" charset="0"/>
                <a:cs typeface="Calibri" charset="0"/>
                <a:sym typeface="Calibri" charset="0"/>
              </a:rPr>
              <a:t>’</a:t>
            </a:r>
            <a:r>
              <a:rPr lang="en-US" sz="1200" smtClean="0">
                <a:latin typeface="Calibri" charset="0"/>
                <a:cs typeface="Calibri" charset="0"/>
                <a:sym typeface="Calibri" charset="0"/>
              </a:rPr>
              <a:t>s model of nurturant behavior</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p:cNvSpPr>
            <a:spLocks noGrp="1" noRot="1" noChangeAspect="1" noChangeArrowheads="1"/>
          </p:cNvSpPr>
          <p:nvPr>
            <p:ph type="sldImg"/>
          </p:nvPr>
        </p:nvSpPr>
        <p:spPr/>
      </p:sp>
      <p:sp>
        <p:nvSpPr>
          <p:cNvPr id="143362" name="Rectangle 2"/>
          <p:cNvSpPr>
            <a:spLocks noGrp="1" noChangeArrowheads="1"/>
          </p:cNvSpPr>
          <p:nvPr>
            <p:ph type="body" idx="1"/>
          </p:nvPr>
        </p:nvSpPr>
        <p:spPr/>
        <p:txBody>
          <a:bodyPr/>
          <a:lstStyle/>
          <a:p>
            <a:pPr defTabSz="914400" eaLnBrk="1">
              <a:lnSpc>
                <a:spcPct val="100000"/>
              </a:lnSpc>
              <a:spcBef>
                <a:spcPts val="400"/>
              </a:spcBef>
              <a:defRPr/>
            </a:pPr>
            <a:r>
              <a:rPr lang="en-US" sz="1200" smtClean="0">
                <a:latin typeface="Calibri" charset="0"/>
                <a:cs typeface="Calibri" charset="0"/>
                <a:sym typeface="Calibri" charset="0"/>
              </a:rPr>
              <a:t>Eisenberg model of altruism research, sympathy, empathy, and personal distress (in Harrington and Davidson, 2002) + Compassionate Motivation and Attention (Buddhism) + Nonjudgement – Gilbert, 2009 (also Allen Fogel</a:t>
            </a:r>
            <a:r>
              <a:rPr lang="ja-JP" altLang="en-US" sz="1200" smtClean="0">
                <a:latin typeface="Calibri" charset="0"/>
                <a:cs typeface="Calibri" charset="0"/>
                <a:sym typeface="Calibri" charset="0"/>
              </a:rPr>
              <a:t>’</a:t>
            </a:r>
            <a:r>
              <a:rPr lang="en-US" sz="1200" smtClean="0">
                <a:latin typeface="Calibri" charset="0"/>
                <a:cs typeface="Calibri" charset="0"/>
                <a:sym typeface="Calibri" charset="0"/>
              </a:rPr>
              <a:t>s model of nurturant behavior</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999358C1-89E0-2849-A056-74472A747F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13252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97A1F445-7AE9-7243-ADB3-5FF0B70508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405101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E938591C-6674-704D-A01C-3795664FC2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41077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a:prstGeom prst="rect">
            <a:avLst/>
          </a:prstGeom>
        </p:spPr>
        <p:txBody>
          <a:bodyPr/>
          <a:lstStyle>
            <a:lvl1pPr>
              <a:defRPr>
                <a:latin typeface="Times New Roman" charset="0"/>
                <a:ea typeface="ヒラギノ明朝 ProN W3" charset="0"/>
                <a:cs typeface="+mn-cs"/>
                <a:sym typeface="Times New Roman" charset="0"/>
              </a:defRPr>
            </a:lvl1pPr>
          </a:lstStyle>
          <a:p>
            <a:pPr>
              <a:defRPr/>
            </a:pPr>
            <a:endParaRPr lang="en-US" sz="1200">
              <a:solidFill>
                <a:srgbClr val="000000"/>
              </a:solidFill>
              <a:cs typeface="ヒラギノ明朝 ProN W3"/>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ヒラギノ明朝 ProN W3" charset="0"/>
                <a:cs typeface="+mn-cs"/>
                <a:sym typeface="Times New Roman" charset="0"/>
              </a:defRPr>
            </a:lvl1pPr>
          </a:lstStyle>
          <a:p>
            <a:pPr>
              <a:defRPr/>
            </a:pPr>
            <a:endParaRPr lang="en-US" sz="1200">
              <a:solidFill>
                <a:srgbClr val="000000"/>
              </a:solidFill>
              <a:cs typeface="ヒラギノ明朝 ProN W3"/>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0F58925C-FB1E-244D-A570-9E6C2A26A7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2674289"/>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
          <p:cNvSpPr>
            <a:spLocks noGrp="1"/>
          </p:cNvSpPr>
          <p:nvPr>
            <p:ph type="sldNum" sz="quarter" idx="10"/>
          </p:nvPr>
        </p:nvSpPr>
        <p:spPr>
          <a:ln/>
        </p:spPr>
        <p:txBody>
          <a:bodyPr/>
          <a:lstStyle>
            <a:lvl1pPr>
              <a:defRPr/>
            </a:lvl1pPr>
          </a:lstStyle>
          <a:p>
            <a:pPr>
              <a:defRPr/>
            </a:pPr>
            <a:fld id="{8181C8E4-D396-AF43-AB78-85722801AFA8}" type="slidenum">
              <a:rPr lang="en-US"/>
              <a:pPr>
                <a:defRPr/>
              </a:pPr>
              <a:t>‹#›</a:t>
            </a:fld>
            <a:endParaRPr lang="en-US" sz="1400" b="0"/>
          </a:p>
        </p:txBody>
      </p:sp>
    </p:spTree>
    <p:extLst>
      <p:ext uri="{BB962C8B-B14F-4D97-AF65-F5344CB8AC3E}">
        <p14:creationId xmlns:p14="http://schemas.microsoft.com/office/powerpoint/2010/main" val="133089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52460D86-47DC-5C4B-9B4D-EE2E4533DFF8}" type="slidenum">
              <a:rPr lang="en-US"/>
              <a:pPr>
                <a:defRPr/>
              </a:pPr>
              <a:t>‹#›</a:t>
            </a:fld>
            <a:endParaRPr lang="en-US" sz="1400" b="0"/>
          </a:p>
        </p:txBody>
      </p:sp>
    </p:spTree>
    <p:extLst>
      <p:ext uri="{BB962C8B-B14F-4D97-AF65-F5344CB8AC3E}">
        <p14:creationId xmlns:p14="http://schemas.microsoft.com/office/powerpoint/2010/main" val="3712562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noGrp="1"/>
          </p:cNvSpPr>
          <p:nvPr>
            <p:ph type="sldNum" sz="quarter" idx="10"/>
          </p:nvPr>
        </p:nvSpPr>
        <p:spPr>
          <a:ln/>
        </p:spPr>
        <p:txBody>
          <a:bodyPr/>
          <a:lstStyle>
            <a:lvl1pPr>
              <a:defRPr/>
            </a:lvl1pPr>
          </a:lstStyle>
          <a:p>
            <a:pPr>
              <a:defRPr/>
            </a:pPr>
            <a:fld id="{078D90BC-F99C-0846-B081-1F2BE63219F3}" type="slidenum">
              <a:rPr lang="en-US"/>
              <a:pPr>
                <a:defRPr/>
              </a:pPr>
              <a:t>‹#›</a:t>
            </a:fld>
            <a:endParaRPr lang="en-US" sz="1400" b="0"/>
          </a:p>
        </p:txBody>
      </p:sp>
    </p:spTree>
    <p:extLst>
      <p:ext uri="{BB962C8B-B14F-4D97-AF65-F5344CB8AC3E}">
        <p14:creationId xmlns:p14="http://schemas.microsoft.com/office/powerpoint/2010/main" val="2162684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p:cNvSpPr>
          <p:nvPr>
            <p:ph type="sldNum" sz="quarter" idx="10"/>
          </p:nvPr>
        </p:nvSpPr>
        <p:spPr>
          <a:ln/>
        </p:spPr>
        <p:txBody>
          <a:bodyPr/>
          <a:lstStyle>
            <a:lvl1pPr>
              <a:defRPr/>
            </a:lvl1pPr>
          </a:lstStyle>
          <a:p>
            <a:pPr>
              <a:defRPr/>
            </a:pPr>
            <a:fld id="{6A36615C-6766-BF42-9F02-425D39E9D59D}" type="slidenum">
              <a:rPr lang="en-US"/>
              <a:pPr>
                <a:defRPr/>
              </a:pPr>
              <a:t>‹#›</a:t>
            </a:fld>
            <a:endParaRPr lang="en-US" sz="1400" b="0"/>
          </a:p>
        </p:txBody>
      </p:sp>
    </p:spTree>
    <p:extLst>
      <p:ext uri="{BB962C8B-B14F-4D97-AF65-F5344CB8AC3E}">
        <p14:creationId xmlns:p14="http://schemas.microsoft.com/office/powerpoint/2010/main" val="1991967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noGrp="1"/>
          </p:cNvSpPr>
          <p:nvPr>
            <p:ph type="sldNum" sz="quarter" idx="10"/>
          </p:nvPr>
        </p:nvSpPr>
        <p:spPr>
          <a:ln/>
        </p:spPr>
        <p:txBody>
          <a:bodyPr/>
          <a:lstStyle>
            <a:lvl1pPr>
              <a:defRPr/>
            </a:lvl1pPr>
          </a:lstStyle>
          <a:p>
            <a:pPr>
              <a:defRPr/>
            </a:pPr>
            <a:fld id="{C3ABE116-0DF6-2E4A-B584-893B1B65ADA5}" type="slidenum">
              <a:rPr lang="en-US"/>
              <a:pPr>
                <a:defRPr/>
              </a:pPr>
              <a:t>‹#›</a:t>
            </a:fld>
            <a:endParaRPr lang="en-US" sz="1400" b="0"/>
          </a:p>
        </p:txBody>
      </p:sp>
    </p:spTree>
    <p:extLst>
      <p:ext uri="{BB962C8B-B14F-4D97-AF65-F5344CB8AC3E}">
        <p14:creationId xmlns:p14="http://schemas.microsoft.com/office/powerpoint/2010/main" val="4276111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1"/>
          <p:cNvSpPr>
            <a:spLocks noGrp="1"/>
          </p:cNvSpPr>
          <p:nvPr>
            <p:ph type="sldNum" sz="quarter" idx="10"/>
          </p:nvPr>
        </p:nvSpPr>
        <p:spPr>
          <a:ln/>
        </p:spPr>
        <p:txBody>
          <a:bodyPr/>
          <a:lstStyle>
            <a:lvl1pPr>
              <a:defRPr/>
            </a:lvl1pPr>
          </a:lstStyle>
          <a:p>
            <a:pPr>
              <a:defRPr/>
            </a:pPr>
            <a:fld id="{148C90C8-6C6C-7644-9DD9-1A130E01D989}" type="slidenum">
              <a:rPr lang="en-US"/>
              <a:pPr>
                <a:defRPr/>
              </a:pPr>
              <a:t>‹#›</a:t>
            </a:fld>
            <a:endParaRPr lang="en-US" sz="1400" b="0"/>
          </a:p>
        </p:txBody>
      </p:sp>
    </p:spTree>
    <p:extLst>
      <p:ext uri="{BB962C8B-B14F-4D97-AF65-F5344CB8AC3E}">
        <p14:creationId xmlns:p14="http://schemas.microsoft.com/office/powerpoint/2010/main" val="1114730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pPr>
              <a:defRPr/>
            </a:pPr>
            <a:fld id="{8D0A15C2-4A52-454A-B2FB-4F3F803F6ED4}" type="slidenum">
              <a:rPr lang="en-US"/>
              <a:pPr>
                <a:defRPr/>
              </a:pPr>
              <a:t>‹#›</a:t>
            </a:fld>
            <a:endParaRPr lang="en-US" sz="1400" b="0"/>
          </a:p>
        </p:txBody>
      </p:sp>
    </p:spTree>
    <p:extLst>
      <p:ext uri="{BB962C8B-B14F-4D97-AF65-F5344CB8AC3E}">
        <p14:creationId xmlns:p14="http://schemas.microsoft.com/office/powerpoint/2010/main" val="381491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301B10CC-5FF0-7741-BE88-681797C939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376472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0D0D849A-28CE-384C-B9E6-A309BF257D0C}" type="slidenum">
              <a:rPr lang="en-US"/>
              <a:pPr>
                <a:defRPr/>
              </a:pPr>
              <a:t>‹#›</a:t>
            </a:fld>
            <a:endParaRPr lang="en-US" sz="1400" b="0"/>
          </a:p>
        </p:txBody>
      </p:sp>
    </p:spTree>
    <p:extLst>
      <p:ext uri="{BB962C8B-B14F-4D97-AF65-F5344CB8AC3E}">
        <p14:creationId xmlns:p14="http://schemas.microsoft.com/office/powerpoint/2010/main" val="2655062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38A8B708-1427-E846-A379-10ED94CA970C}" type="slidenum">
              <a:rPr lang="en-US"/>
              <a:pPr>
                <a:defRPr/>
              </a:pPr>
              <a:t>‹#›</a:t>
            </a:fld>
            <a:endParaRPr lang="en-US" sz="1400" b="0"/>
          </a:p>
        </p:txBody>
      </p:sp>
    </p:spTree>
    <p:extLst>
      <p:ext uri="{BB962C8B-B14F-4D97-AF65-F5344CB8AC3E}">
        <p14:creationId xmlns:p14="http://schemas.microsoft.com/office/powerpoint/2010/main" val="1032151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BEC690A7-CDC7-1B4C-B091-1CD7E512E11E}" type="slidenum">
              <a:rPr lang="en-US"/>
              <a:pPr>
                <a:defRPr/>
              </a:pPr>
              <a:t>‹#›</a:t>
            </a:fld>
            <a:endParaRPr lang="en-US" sz="1400" b="0"/>
          </a:p>
        </p:txBody>
      </p:sp>
    </p:spTree>
    <p:extLst>
      <p:ext uri="{BB962C8B-B14F-4D97-AF65-F5344CB8AC3E}">
        <p14:creationId xmlns:p14="http://schemas.microsoft.com/office/powerpoint/2010/main" val="10246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D1E941F5-2CA3-5343-957B-1F8A02D13CD2}" type="slidenum">
              <a:rPr lang="en-US"/>
              <a:pPr>
                <a:defRPr/>
              </a:pPr>
              <a:t>‹#›</a:t>
            </a:fld>
            <a:endParaRPr lang="en-US" sz="1400" b="0"/>
          </a:p>
        </p:txBody>
      </p:sp>
    </p:spTree>
    <p:extLst>
      <p:ext uri="{BB962C8B-B14F-4D97-AF65-F5344CB8AC3E}">
        <p14:creationId xmlns:p14="http://schemas.microsoft.com/office/powerpoint/2010/main" val="3022670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
          <p:cNvSpPr>
            <a:spLocks noGrp="1"/>
          </p:cNvSpPr>
          <p:nvPr>
            <p:ph type="sldNum" sz="quarter" idx="10"/>
          </p:nvPr>
        </p:nvSpPr>
        <p:spPr>
          <a:ln/>
        </p:spPr>
        <p:txBody>
          <a:bodyPr/>
          <a:lstStyle>
            <a:lvl1pPr>
              <a:defRPr/>
            </a:lvl1pPr>
          </a:lstStyle>
          <a:p>
            <a:pPr>
              <a:defRPr/>
            </a:pPr>
            <a:fld id="{A463D684-0B99-5549-A457-90CF719A7FA3}" type="slidenum">
              <a:rPr lang="en-US"/>
              <a:pPr>
                <a:defRPr/>
              </a:pPr>
              <a:t>‹#›</a:t>
            </a:fld>
            <a:endParaRPr lang="en-US" sz="1400" b="0"/>
          </a:p>
        </p:txBody>
      </p:sp>
    </p:spTree>
    <p:extLst>
      <p:ext uri="{BB962C8B-B14F-4D97-AF65-F5344CB8AC3E}">
        <p14:creationId xmlns:p14="http://schemas.microsoft.com/office/powerpoint/2010/main" val="2160276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B2206916-8D5E-4744-A53F-EAD327D3954B}" type="slidenum">
              <a:rPr lang="en-US"/>
              <a:pPr>
                <a:defRPr/>
              </a:pPr>
              <a:t>‹#›</a:t>
            </a:fld>
            <a:endParaRPr lang="en-US" sz="1400" b="0"/>
          </a:p>
        </p:txBody>
      </p:sp>
    </p:spTree>
    <p:extLst>
      <p:ext uri="{BB962C8B-B14F-4D97-AF65-F5344CB8AC3E}">
        <p14:creationId xmlns:p14="http://schemas.microsoft.com/office/powerpoint/2010/main" val="1848528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noGrp="1"/>
          </p:cNvSpPr>
          <p:nvPr>
            <p:ph type="sldNum" sz="quarter" idx="10"/>
          </p:nvPr>
        </p:nvSpPr>
        <p:spPr>
          <a:ln/>
        </p:spPr>
        <p:txBody>
          <a:bodyPr/>
          <a:lstStyle>
            <a:lvl1pPr>
              <a:defRPr/>
            </a:lvl1pPr>
          </a:lstStyle>
          <a:p>
            <a:pPr>
              <a:defRPr/>
            </a:pPr>
            <a:fld id="{079B32B9-3AD0-3B4B-AAA3-72E9FBD52B3D}" type="slidenum">
              <a:rPr lang="en-US"/>
              <a:pPr>
                <a:defRPr/>
              </a:pPr>
              <a:t>‹#›</a:t>
            </a:fld>
            <a:endParaRPr lang="en-US" sz="1400" b="0"/>
          </a:p>
        </p:txBody>
      </p:sp>
    </p:spTree>
    <p:extLst>
      <p:ext uri="{BB962C8B-B14F-4D97-AF65-F5344CB8AC3E}">
        <p14:creationId xmlns:p14="http://schemas.microsoft.com/office/powerpoint/2010/main" val="869418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p:cNvSpPr>
          <p:nvPr>
            <p:ph type="sldNum" sz="quarter" idx="10"/>
          </p:nvPr>
        </p:nvSpPr>
        <p:spPr>
          <a:ln/>
        </p:spPr>
        <p:txBody>
          <a:bodyPr/>
          <a:lstStyle>
            <a:lvl1pPr>
              <a:defRPr/>
            </a:lvl1pPr>
          </a:lstStyle>
          <a:p>
            <a:pPr>
              <a:defRPr/>
            </a:pPr>
            <a:fld id="{718D3F72-8806-044F-9954-962DCBE151CF}" type="slidenum">
              <a:rPr lang="en-US"/>
              <a:pPr>
                <a:defRPr/>
              </a:pPr>
              <a:t>‹#›</a:t>
            </a:fld>
            <a:endParaRPr lang="en-US" sz="1400" b="0"/>
          </a:p>
        </p:txBody>
      </p:sp>
    </p:spTree>
    <p:extLst>
      <p:ext uri="{BB962C8B-B14F-4D97-AF65-F5344CB8AC3E}">
        <p14:creationId xmlns:p14="http://schemas.microsoft.com/office/powerpoint/2010/main" val="3213909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noGrp="1"/>
          </p:cNvSpPr>
          <p:nvPr>
            <p:ph type="sldNum" sz="quarter" idx="10"/>
          </p:nvPr>
        </p:nvSpPr>
        <p:spPr>
          <a:ln/>
        </p:spPr>
        <p:txBody>
          <a:bodyPr/>
          <a:lstStyle>
            <a:lvl1pPr>
              <a:defRPr/>
            </a:lvl1pPr>
          </a:lstStyle>
          <a:p>
            <a:pPr>
              <a:defRPr/>
            </a:pPr>
            <a:fld id="{825C74DA-7FE3-D14E-90F7-E0D01B33A895}" type="slidenum">
              <a:rPr lang="en-US"/>
              <a:pPr>
                <a:defRPr/>
              </a:pPr>
              <a:t>‹#›</a:t>
            </a:fld>
            <a:endParaRPr lang="en-US" sz="1400" b="0"/>
          </a:p>
        </p:txBody>
      </p:sp>
    </p:spTree>
    <p:extLst>
      <p:ext uri="{BB962C8B-B14F-4D97-AF65-F5344CB8AC3E}">
        <p14:creationId xmlns:p14="http://schemas.microsoft.com/office/powerpoint/2010/main" val="417352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1"/>
          <p:cNvSpPr>
            <a:spLocks noGrp="1"/>
          </p:cNvSpPr>
          <p:nvPr>
            <p:ph type="sldNum" sz="quarter" idx="10"/>
          </p:nvPr>
        </p:nvSpPr>
        <p:spPr>
          <a:ln/>
        </p:spPr>
        <p:txBody>
          <a:bodyPr/>
          <a:lstStyle>
            <a:lvl1pPr>
              <a:defRPr/>
            </a:lvl1pPr>
          </a:lstStyle>
          <a:p>
            <a:pPr>
              <a:defRPr/>
            </a:pPr>
            <a:fld id="{0E545441-453A-F94E-B43A-D6BBFD9F6B49}" type="slidenum">
              <a:rPr lang="en-US"/>
              <a:pPr>
                <a:defRPr/>
              </a:pPr>
              <a:t>‹#›</a:t>
            </a:fld>
            <a:endParaRPr lang="en-US" sz="1400" b="0"/>
          </a:p>
        </p:txBody>
      </p:sp>
    </p:spTree>
    <p:extLst>
      <p:ext uri="{BB962C8B-B14F-4D97-AF65-F5344CB8AC3E}">
        <p14:creationId xmlns:p14="http://schemas.microsoft.com/office/powerpoint/2010/main" val="370483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608E082D-12F2-7F40-A626-D35D33AEDD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817063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pPr>
              <a:defRPr/>
            </a:pPr>
            <a:fld id="{65EFF9A1-7E4C-5347-A73D-BA1E167C6763}" type="slidenum">
              <a:rPr lang="en-US"/>
              <a:pPr>
                <a:defRPr/>
              </a:pPr>
              <a:t>‹#›</a:t>
            </a:fld>
            <a:endParaRPr lang="en-US" sz="1400" b="0"/>
          </a:p>
        </p:txBody>
      </p:sp>
    </p:spTree>
    <p:extLst>
      <p:ext uri="{BB962C8B-B14F-4D97-AF65-F5344CB8AC3E}">
        <p14:creationId xmlns:p14="http://schemas.microsoft.com/office/powerpoint/2010/main" val="735431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F7E5A2B5-CFA4-6B4A-902E-B344C512B03F}" type="slidenum">
              <a:rPr lang="en-US"/>
              <a:pPr>
                <a:defRPr/>
              </a:pPr>
              <a:t>‹#›</a:t>
            </a:fld>
            <a:endParaRPr lang="en-US" sz="1400" b="0"/>
          </a:p>
        </p:txBody>
      </p:sp>
    </p:spTree>
    <p:extLst>
      <p:ext uri="{BB962C8B-B14F-4D97-AF65-F5344CB8AC3E}">
        <p14:creationId xmlns:p14="http://schemas.microsoft.com/office/powerpoint/2010/main" val="2114002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64AA6665-46E8-6E41-957A-8548CD1AE3DD}" type="slidenum">
              <a:rPr lang="en-US"/>
              <a:pPr>
                <a:defRPr/>
              </a:pPr>
              <a:t>‹#›</a:t>
            </a:fld>
            <a:endParaRPr lang="en-US" sz="1400" b="0"/>
          </a:p>
        </p:txBody>
      </p:sp>
    </p:spTree>
    <p:extLst>
      <p:ext uri="{BB962C8B-B14F-4D97-AF65-F5344CB8AC3E}">
        <p14:creationId xmlns:p14="http://schemas.microsoft.com/office/powerpoint/2010/main" val="3257107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34FF2206-BC8F-3942-9681-031C98BAB81E}" type="slidenum">
              <a:rPr lang="en-US"/>
              <a:pPr>
                <a:defRPr/>
              </a:pPr>
              <a:t>‹#›</a:t>
            </a:fld>
            <a:endParaRPr lang="en-US" sz="1400" b="0"/>
          </a:p>
        </p:txBody>
      </p:sp>
    </p:spTree>
    <p:extLst>
      <p:ext uri="{BB962C8B-B14F-4D97-AF65-F5344CB8AC3E}">
        <p14:creationId xmlns:p14="http://schemas.microsoft.com/office/powerpoint/2010/main" val="2296570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66DE0C04-7868-5D4E-A444-54EDDC799832}" type="slidenum">
              <a:rPr lang="en-US"/>
              <a:pPr>
                <a:defRPr/>
              </a:pPr>
              <a:t>‹#›</a:t>
            </a:fld>
            <a:endParaRPr lang="en-US" sz="1400" b="0"/>
          </a:p>
        </p:txBody>
      </p:sp>
    </p:spTree>
    <p:extLst>
      <p:ext uri="{BB962C8B-B14F-4D97-AF65-F5344CB8AC3E}">
        <p14:creationId xmlns:p14="http://schemas.microsoft.com/office/powerpoint/2010/main" val="425045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23DB8D7D-BA28-1745-95E4-381209F418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98489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6B85497D-5E63-5740-A67F-0593E3D4D6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6462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F5646E0E-ADE8-2743-884D-B6D6A7068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64685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B3087E7D-9DAB-2740-B6FD-FF14EC9616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71226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D61EAA58-3DF2-B247-8C61-0BF53A1F86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76898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6006614-5EEC-F44C-A266-82B3FB6FE1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08772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599FF"/>
            </a:gs>
            <a:gs pos="100000">
              <a:srgbClr val="0000FF"/>
            </a:gs>
          </a:gsLst>
          <a:lin ang="0" scaled="1"/>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3810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027" name="Rectangle 2"/>
          <p:cNvSpPr>
            <a:spLocks noGrp="1" noChangeArrowheads="1"/>
          </p:cNvSpPr>
          <p:nvPr>
            <p:ph type="body" idx="1"/>
          </p:nvPr>
        </p:nvSpPr>
        <p:spPr bwMode="auto">
          <a:xfrm>
            <a:off x="685800"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
        <p:nvSpPr>
          <p:cNvPr id="2" name="Text Box 3"/>
          <p:cNvSpPr txBox="1">
            <a:spLocks noGrp="1" noChangeArrowheads="1"/>
          </p:cNvSpPr>
          <p:nvPr>
            <p:ph type="sldNum" sz="quarter" idx="4"/>
          </p:nvPr>
        </p:nvSpPr>
        <p:spPr bwMode="auto">
          <a:xfrm>
            <a:off x="7359650" y="6248400"/>
            <a:ext cx="292100" cy="2921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ctr">
              <a:defRPr sz="1400">
                <a:solidFill>
                  <a:schemeClr val="tx1"/>
                </a:solidFill>
                <a:ea typeface="MS PGothic" charset="0"/>
                <a:cs typeface="MS PGothic" charset="0"/>
              </a:defRPr>
            </a:lvl1pPr>
          </a:lstStyle>
          <a:p>
            <a:fld id="{BE0A9A4E-2E41-F14E-9636-A278903EF229}" type="slidenum">
              <a:rPr lang="en-US" smtClean="0">
                <a:solidFill>
                  <a:srgbClr val="000000"/>
                </a:solidFill>
                <a:latin typeface="Times New Roman" charset="0"/>
                <a:sym typeface="Times New Roman" charset="0"/>
              </a:rPr>
              <a:pPr/>
              <a:t>‹#›</a:t>
            </a:fld>
            <a:endParaRPr lang="en-US" smtClean="0">
              <a:solidFill>
                <a:srgbClr val="000000"/>
              </a:solidFill>
              <a:latin typeface="Times New Roman" charset="0"/>
              <a:sym typeface="Times New Roman" charset="0"/>
            </a:endParaRPr>
          </a:p>
        </p:txBody>
      </p:sp>
    </p:spTree>
    <p:extLst>
      <p:ext uri="{BB962C8B-B14F-4D97-AF65-F5344CB8AC3E}">
        <p14:creationId xmlns:p14="http://schemas.microsoft.com/office/powerpoint/2010/main" val="513905496"/>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5pPr>
      <a:lvl6pPr marL="496888"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6pPr>
      <a:lvl7pPr marL="954088"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7pPr>
      <a:lvl8pPr marL="1411288"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8pPr>
      <a:lvl9pPr marL="1868488" algn="ctr" rtl="0" fontAlgn="base">
        <a:spcBef>
          <a:spcPct val="0"/>
        </a:spcBef>
        <a:spcAft>
          <a:spcPct val="0"/>
        </a:spcAft>
        <a:defRPr sz="4400">
          <a:solidFill>
            <a:schemeClr val="tx1"/>
          </a:solidFill>
          <a:latin typeface="Times New Roman" charset="0"/>
          <a:ea typeface="ヒラギノ明朝 ProN W3" charset="0"/>
          <a:cs typeface="ヒラギノ明朝 ProN W3" charset="0"/>
          <a:sym typeface="Times New Roman" charset="0"/>
        </a:defRPr>
      </a:lvl9pPr>
    </p:titleStyle>
    <p:bodyStyle>
      <a:lvl1pPr marL="382588" indent="-342900" algn="l" rtl="0" eaLnBrk="0" fontAlgn="base" hangingPunct="0">
        <a:spcBef>
          <a:spcPts val="700"/>
        </a:spcBef>
        <a:spcAft>
          <a:spcPct val="0"/>
        </a:spcAft>
        <a:buClr>
          <a:srgbClr val="000000"/>
        </a:buClr>
        <a:buSzPct val="100000"/>
        <a:buFont typeface="Times New Roman" charset="0"/>
        <a:buChar char="•"/>
        <a:defRPr sz="3200">
          <a:solidFill>
            <a:schemeClr val="tx1"/>
          </a:solidFill>
          <a:latin typeface="+mn-lt"/>
          <a:ea typeface="+mn-ea"/>
          <a:cs typeface="+mn-cs"/>
          <a:sym typeface="Times New Roman" charset="0"/>
        </a:defRPr>
      </a:lvl1pPr>
      <a:lvl2pPr marL="681038" indent="-285750" algn="l" rtl="0" eaLnBrk="0" fontAlgn="base" hangingPunct="0">
        <a:spcBef>
          <a:spcPts val="600"/>
        </a:spcBef>
        <a:spcAft>
          <a:spcPct val="0"/>
        </a:spcAft>
        <a:buClr>
          <a:srgbClr val="000000"/>
        </a:buClr>
        <a:buSzPct val="100000"/>
        <a:buFont typeface="Times New Roman" charset="0"/>
        <a:buChar char="–"/>
        <a:defRPr sz="2800">
          <a:solidFill>
            <a:schemeClr val="tx1"/>
          </a:solidFill>
          <a:latin typeface="+mn-lt"/>
          <a:ea typeface="+mn-ea"/>
          <a:cs typeface="+mn-cs"/>
          <a:sym typeface="Times New Roman" charset="0"/>
        </a:defRPr>
      </a:lvl2pPr>
      <a:lvl3pPr marL="1081088" indent="-228600" algn="l" rtl="0" eaLnBrk="0" fontAlgn="base" hangingPunct="0">
        <a:spcBef>
          <a:spcPts val="500"/>
        </a:spcBef>
        <a:spcAft>
          <a:spcPct val="0"/>
        </a:spcAft>
        <a:buClr>
          <a:srgbClr val="000000"/>
        </a:buClr>
        <a:buSzPct val="100000"/>
        <a:buFont typeface="Times New Roman" charset="0"/>
        <a:buChar char="•"/>
        <a:defRPr sz="2400">
          <a:solidFill>
            <a:schemeClr val="tx1"/>
          </a:solidFill>
          <a:latin typeface="+mn-lt"/>
          <a:ea typeface="+mn-ea"/>
          <a:cs typeface="+mn-cs"/>
          <a:sym typeface="Times New Roman" charset="0"/>
        </a:defRPr>
      </a:lvl3pPr>
      <a:lvl4pPr marL="1538288" indent="-228600" algn="l" rtl="0" eaLnBrk="0" fontAlgn="base" hangingPunct="0">
        <a:spcBef>
          <a:spcPts val="500"/>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4pPr>
      <a:lvl5pPr marL="1995488" indent="-228600" algn="l" rtl="0" eaLnBrk="0" fontAlgn="base" hangingPunct="0">
        <a:spcBef>
          <a:spcPts val="500"/>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5pPr>
      <a:lvl6pPr marL="2452688" indent="-228600" algn="l" rtl="0" fontAlgn="base">
        <a:spcBef>
          <a:spcPts val="500"/>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6pPr>
      <a:lvl7pPr marL="2909888" indent="-228600" algn="l" rtl="0" fontAlgn="base">
        <a:spcBef>
          <a:spcPts val="500"/>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7pPr>
      <a:lvl8pPr marL="3367088" indent="-228600" algn="l" rtl="0" fontAlgn="base">
        <a:spcBef>
          <a:spcPts val="500"/>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8pPr>
      <a:lvl9pPr marL="3824288" indent="-228600" algn="l" rtl="0" fontAlgn="base">
        <a:spcBef>
          <a:spcPts val="500"/>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6699FF"/>
            </a:gs>
            <a:gs pos="100000">
              <a:srgbClr val="0000FF"/>
            </a:gs>
          </a:gsLst>
          <a:path path="rect">
            <a:fillToRect l="37720" t="-19635" r="62280" b="119635"/>
          </a:path>
        </a:gradFill>
        <a:effectLst/>
      </p:bgPr>
    </p:bg>
    <p:spTree>
      <p:nvGrpSpPr>
        <p:cNvPr id="1" name=""/>
        <p:cNvGrpSpPr/>
        <p:nvPr/>
      </p:nvGrpSpPr>
      <p:grpSpPr>
        <a:xfrm>
          <a:off x="0" y="0"/>
          <a:ext cx="0" cy="0"/>
          <a:chOff x="0" y="0"/>
          <a:chExt cx="0" cy="0"/>
        </a:xfrm>
      </p:grpSpPr>
      <p:sp>
        <p:nvSpPr>
          <p:cNvPr id="1025" name="Rectangle 1"/>
          <p:cNvSpPr>
            <a:spLocks noGrp="1"/>
          </p:cNvSpPr>
          <p:nvPr>
            <p:ph type="sldNum" sz="quarter" idx="2"/>
          </p:nvPr>
        </p:nvSpPr>
        <p:spPr bwMode="auto">
          <a:xfrm>
            <a:off x="6553200" y="6248400"/>
            <a:ext cx="1905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lvl1pPr algn="r">
              <a:lnSpc>
                <a:spcPct val="100000"/>
              </a:lnSpc>
              <a:spcBef>
                <a:spcPct val="0"/>
              </a:spcBef>
              <a:defRPr>
                <a:cs typeface="Times New Roman" charset="0"/>
              </a:defRPr>
            </a:lvl1pPr>
          </a:lstStyle>
          <a:p>
            <a:pPr hangingPunct="0">
              <a:defRPr/>
            </a:pPr>
            <a:fld id="{A72DD05C-3C63-2C40-8C53-B7BCBC9E57C4}" type="slidenum">
              <a:rPr lang="en-US" sz="2400" b="1">
                <a:solidFill>
                  <a:srgbClr val="000000"/>
                </a:solidFill>
                <a:latin typeface="Times New Roman" charset="0"/>
                <a:ea typeface="ＭＳ Ｐゴシック" charset="0"/>
                <a:sym typeface="Times New Roman" charset="0"/>
              </a:rPr>
              <a:pPr hangingPunct="0">
                <a:defRPr/>
              </a:pPr>
              <a:t>‹#›</a:t>
            </a:fld>
            <a:endParaRPr lang="en-US" sz="1400">
              <a:solidFill>
                <a:srgbClr val="000000"/>
              </a:solidFill>
              <a:latin typeface="Times New Roman" charset="0"/>
              <a:ea typeface="ＭＳ Ｐゴシック" charset="0"/>
              <a:sym typeface="Times New Roman" charset="0"/>
            </a:endParaRPr>
          </a:p>
        </p:txBody>
      </p:sp>
    </p:spTree>
    <p:extLst>
      <p:ext uri="{BB962C8B-B14F-4D97-AF65-F5344CB8AC3E}">
        <p14:creationId xmlns:p14="http://schemas.microsoft.com/office/powerpoint/2010/main" val="3988727640"/>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6699FF"/>
            </a:gs>
            <a:gs pos="100000">
              <a:srgbClr val="0000FF"/>
            </a:gs>
          </a:gsLst>
          <a:path path="rect">
            <a:fillToRect l="37720" t="-19635" r="62280" b="119635"/>
          </a:path>
        </a:gradFill>
        <a:effectLst/>
      </p:bgPr>
    </p:bg>
    <p:spTree>
      <p:nvGrpSpPr>
        <p:cNvPr id="1" name=""/>
        <p:cNvGrpSpPr/>
        <p:nvPr/>
      </p:nvGrpSpPr>
      <p:grpSpPr>
        <a:xfrm>
          <a:off x="0" y="0"/>
          <a:ext cx="0" cy="0"/>
          <a:chOff x="0" y="0"/>
          <a:chExt cx="0" cy="0"/>
        </a:xfrm>
      </p:grpSpPr>
      <p:sp>
        <p:nvSpPr>
          <p:cNvPr id="2049" name="Rectangle 1"/>
          <p:cNvSpPr>
            <a:spLocks noGrp="1"/>
          </p:cNvSpPr>
          <p:nvPr>
            <p:ph type="sldNum" sz="quarter" idx="2"/>
          </p:nvPr>
        </p:nvSpPr>
        <p:spPr bwMode="auto">
          <a:xfrm>
            <a:off x="6553200" y="6248400"/>
            <a:ext cx="2133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lvl1pPr algn="r">
              <a:lnSpc>
                <a:spcPct val="100000"/>
              </a:lnSpc>
              <a:spcBef>
                <a:spcPct val="0"/>
              </a:spcBef>
              <a:defRPr>
                <a:cs typeface="Times New Roman" charset="0"/>
              </a:defRPr>
            </a:lvl1pPr>
          </a:lstStyle>
          <a:p>
            <a:pPr hangingPunct="0">
              <a:defRPr/>
            </a:pPr>
            <a:fld id="{5E525FC0-4C20-C745-8181-48CD4FFD697D}" type="slidenum">
              <a:rPr lang="en-US" sz="2400" b="1">
                <a:solidFill>
                  <a:srgbClr val="000000"/>
                </a:solidFill>
                <a:latin typeface="Times New Roman" charset="0"/>
                <a:ea typeface="ＭＳ Ｐゴシック" charset="0"/>
                <a:sym typeface="Times New Roman" charset="0"/>
              </a:rPr>
              <a:pPr hangingPunct="0">
                <a:defRPr/>
              </a:pPr>
              <a:t>‹#›</a:t>
            </a:fld>
            <a:endParaRPr lang="en-US" sz="1400">
              <a:solidFill>
                <a:srgbClr val="000000"/>
              </a:solidFill>
              <a:latin typeface="Times New Roman" charset="0"/>
              <a:ea typeface="ＭＳ Ｐゴシック" charset="0"/>
              <a:sym typeface="Times New Roman" charset="0"/>
            </a:endParaRPr>
          </a:p>
        </p:txBody>
      </p:sp>
    </p:spTree>
    <p:extLst>
      <p:ext uri="{BB962C8B-B14F-4D97-AF65-F5344CB8AC3E}">
        <p14:creationId xmlns:p14="http://schemas.microsoft.com/office/powerpoint/2010/main" val="2771070150"/>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p:cNvSpPr>
          <p:nvPr>
            <p:ph type="title"/>
          </p:nvPr>
        </p:nvSpPr>
        <p:spPr bwMode="auto">
          <a:xfrm>
            <a:off x="684213" y="188913"/>
            <a:ext cx="7772400" cy="86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b="1" smtClean="0">
                <a:solidFill>
                  <a:srgbClr val="FFFF99"/>
                </a:solidFill>
                <a:effectLst>
                  <a:outerShdw blurRad="38100" dist="38100" dir="2700000" algn="tl">
                    <a:srgbClr val="000000"/>
                  </a:outerShdw>
                </a:effectLst>
                <a:latin typeface="Times New Roman Bold" charset="0"/>
                <a:cs typeface="Times New Roman Bold" charset="0"/>
                <a:sym typeface="Times New Roman Bold" charset="0"/>
              </a:rPr>
              <a:t>Attention and Heroism</a:t>
            </a:r>
            <a:endParaRPr lang="en-US" smtClean="0"/>
          </a:p>
        </p:txBody>
      </p:sp>
      <p:pic>
        <p:nvPicPr>
          <p:cNvPr id="5122" name="Picture 2" descr="image.png"/>
          <p:cNvPicPr>
            <a:picLocks noChangeAspect="1"/>
          </p:cNvPicPr>
          <p:nvPr/>
        </p:nvPicPr>
        <p:blipFill>
          <a:blip r:embed="rId2">
            <a:extLst>
              <a:ext uri="{28A0092B-C50C-407E-A947-70E740481C1C}">
                <a14:useLocalDpi xmlns:a14="http://schemas.microsoft.com/office/drawing/2010/main" val="0"/>
              </a:ext>
            </a:extLst>
          </a:blip>
          <a:srcRect t="2731" b="2731"/>
          <a:stretch>
            <a:fillRect/>
          </a:stretch>
        </p:blipFill>
        <p:spPr bwMode="auto">
          <a:xfrm>
            <a:off x="611188" y="1914525"/>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88653258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p:cNvSpPr>
          <p:nvPr>
            <p:ph type="body" idx="1"/>
          </p:nvPr>
        </p:nvSpPr>
        <p:spPr bwMode="auto">
          <a:xfrm>
            <a:off x="457200" y="381000"/>
            <a:ext cx="7853363"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530225" indent="-268288" algn="just" defTabSz="914400" eaLnBrk="1">
              <a:spcBef>
                <a:spcPts val="800"/>
              </a:spcBef>
              <a:buFontTx/>
              <a:buBlip>
                <a:blip r:embed="rId2"/>
              </a:buBlip>
              <a:defRPr/>
            </a:pPr>
            <a:r>
              <a:rPr lang="en-US" sz="3600" dirty="0" smtClean="0">
                <a:solidFill>
                  <a:srgbClr val="FFFFFF"/>
                </a:solidFill>
                <a:latin typeface="Times New Roman" charset="0"/>
                <a:cs typeface="Times New Roman" charset="0"/>
                <a:sym typeface="Times New Roman" charset="0"/>
              </a:rPr>
              <a:t> The path of compassion is not a</a:t>
            </a:r>
          </a:p>
          <a:p>
            <a:pPr marL="261937" indent="0" algn="just" defTabSz="914400" eaLnBrk="1">
              <a:spcBef>
                <a:spcPts val="800"/>
              </a:spcBef>
              <a:defRPr/>
            </a:pPr>
            <a:r>
              <a:rPr lang="en-US" sz="3600" dirty="0" smtClean="0">
                <a:solidFill>
                  <a:srgbClr val="FFFFFF"/>
                </a:solidFill>
                <a:latin typeface="Times New Roman" charset="0"/>
                <a:cs typeface="Times New Roman" charset="0"/>
                <a:sym typeface="Times New Roman" charset="0"/>
              </a:rPr>
              <a:t>“soft option” – it involves cultivating</a:t>
            </a:r>
          </a:p>
          <a:p>
            <a:pPr marL="261937" indent="0" algn="just" defTabSz="914400" eaLnBrk="1">
              <a:spcBef>
                <a:spcPts val="800"/>
              </a:spcBef>
              <a:defRPr/>
            </a:pPr>
            <a:endParaRPr lang="en-US" sz="3600" dirty="0" smtClean="0">
              <a:solidFill>
                <a:srgbClr val="FFFFFF"/>
              </a:solidFill>
              <a:latin typeface="Times New Roman" charset="0"/>
              <a:cs typeface="Times New Roman" charset="0"/>
              <a:sym typeface="Times New Roman" charset="0"/>
            </a:endParaRPr>
          </a:p>
          <a:p>
            <a:pPr marL="530225" indent="-268288" algn="just" defTabSz="914400" eaLnBrk="1">
              <a:spcBef>
                <a:spcPts val="800"/>
              </a:spcBef>
              <a:buClr>
                <a:srgbClr val="FFFFFF"/>
              </a:buClr>
              <a:buFontTx/>
              <a:buChar char="•"/>
              <a:defRPr/>
            </a:pPr>
            <a:r>
              <a:rPr lang="en-US" sz="3600" dirty="0" smtClean="0">
                <a:solidFill>
                  <a:srgbClr val="FFFFFF"/>
                </a:solidFill>
                <a:latin typeface="Times New Roman" charset="0"/>
                <a:cs typeface="Times New Roman" charset="0"/>
                <a:sym typeface="Times New Roman" charset="0"/>
              </a:rPr>
              <a:t>Wisdom</a:t>
            </a:r>
          </a:p>
          <a:p>
            <a:pPr marL="530225" indent="-268288" algn="just" defTabSz="914400" eaLnBrk="1">
              <a:spcBef>
                <a:spcPts val="800"/>
              </a:spcBef>
              <a:buClr>
                <a:srgbClr val="FFFFFF"/>
              </a:buClr>
              <a:buFontTx/>
              <a:buChar char="•"/>
              <a:defRPr/>
            </a:pPr>
            <a:r>
              <a:rPr lang="en-US" sz="3600" dirty="0" smtClean="0">
                <a:solidFill>
                  <a:srgbClr val="FFFFFF"/>
                </a:solidFill>
                <a:latin typeface="Times New Roman" charset="0"/>
                <a:cs typeface="Times New Roman" charset="0"/>
                <a:sym typeface="Times New Roman" charset="0"/>
              </a:rPr>
              <a:t>Strength</a:t>
            </a:r>
          </a:p>
          <a:p>
            <a:pPr marL="530225" indent="-268288" algn="just" defTabSz="914400" eaLnBrk="1">
              <a:spcBef>
                <a:spcPts val="800"/>
              </a:spcBef>
              <a:buClr>
                <a:srgbClr val="FFFFFF"/>
              </a:buClr>
              <a:buFontTx/>
              <a:buChar char="•"/>
              <a:defRPr/>
            </a:pPr>
            <a:r>
              <a:rPr lang="en-US" sz="3600" dirty="0" smtClean="0">
                <a:solidFill>
                  <a:srgbClr val="FFFFFF"/>
                </a:solidFill>
                <a:latin typeface="Times New Roman" charset="0"/>
                <a:cs typeface="Times New Roman" charset="0"/>
                <a:sym typeface="Times New Roman" charset="0"/>
              </a:rPr>
              <a:t>Commitment</a:t>
            </a:r>
          </a:p>
          <a:p>
            <a:pPr marL="530225" indent="-268288" algn="just" defTabSz="914400" eaLnBrk="1">
              <a:spcBef>
                <a:spcPts val="800"/>
              </a:spcBef>
              <a:buClr>
                <a:srgbClr val="FFFFFF"/>
              </a:buClr>
              <a:buFontTx/>
              <a:buChar char="•"/>
              <a:defRPr/>
            </a:pPr>
            <a:endParaRPr lang="en-US" sz="3600" dirty="0" smtClean="0">
              <a:solidFill>
                <a:srgbClr val="FFFFFF"/>
              </a:solidFill>
              <a:latin typeface="Times New Roman" charset="0"/>
              <a:cs typeface="Times New Roman" charset="0"/>
              <a:sym typeface="Times New Roman" charset="0"/>
            </a:endParaRPr>
          </a:p>
          <a:p>
            <a:pPr marL="530225" indent="-268288" algn="just" defTabSz="914400" eaLnBrk="1">
              <a:spcBef>
                <a:spcPts val="800"/>
              </a:spcBef>
              <a:defRPr/>
            </a:pPr>
            <a:r>
              <a:rPr lang="en-US" sz="3600" dirty="0" smtClean="0">
                <a:solidFill>
                  <a:srgbClr val="FFFFFF"/>
                </a:solidFill>
                <a:latin typeface="Times New Roman" charset="0"/>
                <a:cs typeface="Times New Roman" charset="0"/>
                <a:sym typeface="Times New Roman" charset="0"/>
              </a:rPr>
              <a:t> . . .and Courage</a:t>
            </a:r>
            <a:endParaRPr lang="en-US" dirty="0" smtClean="0"/>
          </a:p>
        </p:txBody>
      </p:sp>
      <p:pic>
        <p:nvPicPr>
          <p:cNvPr id="12291" name="Picture 3" descr="Water Lilly logo blue"/>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511548">
            <a:off x="7667625" y="5661025"/>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2" name="Picture 4" descr="image.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1905000"/>
            <a:ext cx="2590800" cy="3859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11545206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p:cNvSpPr>
          <p:nvPr>
            <p:ph type="body" idx="1"/>
          </p:nvPr>
        </p:nvSpPr>
        <p:spPr bwMode="auto">
          <a:xfrm>
            <a:off x="9525" y="1292225"/>
            <a:ext cx="4867275"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530225" indent="-268288" algn="just" defTabSz="914400" eaLnBrk="1">
              <a:spcBef>
                <a:spcPts val="800"/>
              </a:spcBef>
              <a:buFontTx/>
              <a:buBlip>
                <a:blip r:embed="rId2"/>
              </a:buBlip>
              <a:defRPr/>
            </a:pPr>
            <a:r>
              <a:rPr lang="en-US" sz="3600" dirty="0" smtClean="0">
                <a:solidFill>
                  <a:srgbClr val="FFFFFF"/>
                </a:solidFill>
                <a:latin typeface="Times New Roman" charset="0"/>
                <a:cs typeface="Times New Roman" charset="0"/>
                <a:sym typeface="Times New Roman" charset="0"/>
              </a:rPr>
              <a:t>The mental or moral strength to venture, persevere and withstand danger fear or difficulty</a:t>
            </a:r>
          </a:p>
          <a:p>
            <a:pPr marL="530225" indent="-268288" algn="just" defTabSz="914400" eaLnBrk="1">
              <a:spcBef>
                <a:spcPts val="800"/>
              </a:spcBef>
              <a:buFontTx/>
              <a:buBlip>
                <a:blip r:embed="rId2"/>
              </a:buBlip>
              <a:defRPr/>
            </a:pPr>
            <a:r>
              <a:rPr lang="en-US" sz="3600" dirty="0" smtClean="0">
                <a:solidFill>
                  <a:srgbClr val="FFFFFF"/>
                </a:solidFill>
                <a:latin typeface="Times New Roman" charset="0"/>
                <a:cs typeface="Times New Roman" charset="0"/>
                <a:sym typeface="Times New Roman" charset="0"/>
              </a:rPr>
              <a:t>The ability to so something that you know is difficult or dangerous</a:t>
            </a:r>
          </a:p>
        </p:txBody>
      </p:sp>
      <p:sp>
        <p:nvSpPr>
          <p:cNvPr id="12290" name="Rectangle 2"/>
          <p:cNvSpPr>
            <a:spLocks noGrp="1"/>
          </p:cNvSpPr>
          <p:nvPr>
            <p:ph type="title"/>
          </p:nvPr>
        </p:nvSpPr>
        <p:spPr bwMode="auto">
          <a:xfrm>
            <a:off x="1295400" y="1588"/>
            <a:ext cx="6499225"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dirty="0" smtClean="0">
                <a:solidFill>
                  <a:srgbClr val="FFFF00"/>
                </a:solidFill>
                <a:latin typeface="Times New Roman" charset="0"/>
                <a:cs typeface="Times New Roman" charset="0"/>
                <a:sym typeface="Times New Roman" charset="0"/>
              </a:rPr>
              <a:t>Courage</a:t>
            </a:r>
            <a:endParaRPr lang="en-US" dirty="0" smtClean="0"/>
          </a:p>
        </p:txBody>
      </p:sp>
      <p:pic>
        <p:nvPicPr>
          <p:cNvPr id="39939" name="Picture 1" descr="courag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1600" y="18288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84313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p:cNvSpPr>
          <p:nvPr>
            <p:ph type="body" idx="1"/>
          </p:nvPr>
        </p:nvSpPr>
        <p:spPr bwMode="auto">
          <a:xfrm>
            <a:off x="9525" y="1292225"/>
            <a:ext cx="4867275"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530225" indent="-268288" algn="just" defTabSz="914400" eaLnBrk="1">
              <a:spcBef>
                <a:spcPts val="800"/>
              </a:spcBef>
              <a:buFontTx/>
              <a:buBlip>
                <a:blip r:embed="rId2"/>
              </a:buBlip>
              <a:defRPr/>
            </a:pPr>
            <a:r>
              <a:rPr lang="en-US" sz="3600" dirty="0" smtClean="0">
                <a:solidFill>
                  <a:srgbClr val="FFFFFF"/>
                </a:solidFill>
                <a:latin typeface="Times New Roman" charset="0"/>
                <a:cs typeface="Times New Roman" charset="0"/>
                <a:sym typeface="Times New Roman" charset="0"/>
              </a:rPr>
              <a:t>Because of great love one is courageous</a:t>
            </a:r>
          </a:p>
          <a:p>
            <a:pPr marL="530225" indent="-268288" algn="just" defTabSz="914400" eaLnBrk="1">
              <a:spcBef>
                <a:spcPts val="800"/>
              </a:spcBef>
              <a:buFontTx/>
              <a:buBlip>
                <a:blip r:embed="rId2"/>
              </a:buBlip>
              <a:defRPr/>
            </a:pPr>
            <a:r>
              <a:rPr lang="en-US" sz="3600" dirty="0" smtClean="0">
                <a:solidFill>
                  <a:srgbClr val="FFFFFF"/>
                </a:solidFill>
                <a:latin typeface="Times New Roman" charset="0"/>
                <a:cs typeface="Times New Roman" charset="0"/>
                <a:sym typeface="Times New Roman" charset="0"/>
              </a:rPr>
              <a:t>Being deeply loved gives you strength. Loving someone deeply gives you courage – Lao Tzu</a:t>
            </a:r>
          </a:p>
        </p:txBody>
      </p:sp>
      <p:sp>
        <p:nvSpPr>
          <p:cNvPr id="12290" name="Rectangle 2"/>
          <p:cNvSpPr>
            <a:spLocks noGrp="1"/>
          </p:cNvSpPr>
          <p:nvPr>
            <p:ph type="title"/>
          </p:nvPr>
        </p:nvSpPr>
        <p:spPr bwMode="auto">
          <a:xfrm>
            <a:off x="1295400" y="1588"/>
            <a:ext cx="6499225"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dirty="0" smtClean="0">
                <a:solidFill>
                  <a:srgbClr val="FFFF00"/>
                </a:solidFill>
                <a:latin typeface="Times New Roman" charset="0"/>
                <a:cs typeface="Times New Roman" charset="0"/>
                <a:sym typeface="Times New Roman" charset="0"/>
              </a:rPr>
              <a:t>Courage</a:t>
            </a:r>
            <a:endParaRPr lang="en-US" dirty="0" smtClean="0"/>
          </a:p>
        </p:txBody>
      </p:sp>
      <p:pic>
        <p:nvPicPr>
          <p:cNvPr id="40963" name="Picture 1" descr="courag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1600" y="18288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68538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667625" y="5661025"/>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986" name="Content Placeholder 2" descr="courage.jpg"/>
          <p:cNvPicPr>
            <a:picLocks noGrp="1" noChangeAspect="1"/>
          </p:cNvPicPr>
          <p:nvPr>
            <p:ph idx="1"/>
          </p:nvPr>
        </p:nvPicPr>
        <p:blipFill>
          <a:blip r:embed="rId3">
            <a:extLst>
              <a:ext uri="{28A0092B-C50C-407E-A947-70E740481C1C}">
                <a14:useLocalDpi xmlns:a14="http://schemas.microsoft.com/office/drawing/2010/main" val="0"/>
              </a:ext>
            </a:extLst>
          </a:blip>
          <a:srcRect t="14577" b="14577"/>
          <a:stretch>
            <a:fillRect/>
          </a:stretch>
        </p:blipFill>
        <p:spPr bwMode="auto">
          <a:xfrm>
            <a:off x="609600" y="9906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51645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p:cNvSpPr>
          <p:nvPr>
            <p:ph type="body" idx="1"/>
          </p:nvPr>
        </p:nvSpPr>
        <p:spPr bwMode="auto">
          <a:xfrm>
            <a:off x="0" y="228600"/>
            <a:ext cx="7772400" cy="5237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935038" indent="-935038" defTabSz="415925" eaLnBrk="1">
              <a:buClr>
                <a:srgbClr val="FFFF00"/>
              </a:buClr>
              <a:buFont typeface="Times New Roman" charset="0"/>
              <a:buChar char="•"/>
              <a:defRPr/>
            </a:pPr>
            <a:r>
              <a:rPr lang="en-US" sz="3600" dirty="0" smtClean="0">
                <a:solidFill>
                  <a:srgbClr val="FFFF00"/>
                </a:solidFill>
                <a:latin typeface="Times New Roman"/>
                <a:cs typeface="Times New Roman"/>
              </a:rPr>
              <a:t>"</a:t>
            </a:r>
            <a:r>
              <a:rPr lang="en-US" sz="3600" dirty="0">
                <a:solidFill>
                  <a:srgbClr val="FFFF00"/>
                </a:solidFill>
                <a:latin typeface="Times New Roman"/>
                <a:cs typeface="Times New Roman"/>
              </a:rPr>
              <a:t>I learned that courage was not the absence of fear, but the triumph over it. The brave man is not he who does not feel afraid, but he who conquers that fear</a:t>
            </a:r>
            <a:r>
              <a:rPr lang="en-US" sz="3600" dirty="0" smtClean="0">
                <a:solidFill>
                  <a:srgbClr val="FFFF00"/>
                </a:solidFill>
                <a:latin typeface="Times New Roman"/>
                <a:cs typeface="Times New Roman"/>
              </a:rPr>
              <a:t>.”</a:t>
            </a:r>
          </a:p>
          <a:p>
            <a:pPr marL="935038" indent="-935038" defTabSz="415925" eaLnBrk="1">
              <a:buClr>
                <a:srgbClr val="FFFF00"/>
              </a:buClr>
              <a:buFont typeface="Times New Roman" charset="0"/>
              <a:buChar char="•"/>
              <a:defRPr/>
            </a:pPr>
            <a:endParaRPr lang="en-US" sz="3600" b="1" dirty="0" smtClean="0">
              <a:solidFill>
                <a:srgbClr val="FFFF00"/>
              </a:solidFill>
              <a:latin typeface="Times New Roman"/>
              <a:cs typeface="Times New Roman"/>
              <a:sym typeface="Times New Roman" charset="0"/>
            </a:endParaRPr>
          </a:p>
          <a:p>
            <a:pPr marL="935038" indent="-935038" defTabSz="415925" eaLnBrk="1">
              <a:buClr>
                <a:srgbClr val="FFFF00"/>
              </a:buClr>
              <a:buFont typeface="Times New Roman" charset="0"/>
              <a:buChar char="•"/>
              <a:defRPr/>
            </a:pPr>
            <a:r>
              <a:rPr lang="en-US" sz="3600" b="1" dirty="0" smtClean="0">
                <a:solidFill>
                  <a:srgbClr val="FFFF00"/>
                </a:solidFill>
                <a:latin typeface="Times New Roman"/>
                <a:cs typeface="Times New Roman"/>
                <a:sym typeface="Times New Roman" charset="0"/>
              </a:rPr>
              <a:t>Nelson Mandela</a:t>
            </a:r>
          </a:p>
        </p:txBody>
      </p:sp>
      <p:pic>
        <p:nvPicPr>
          <p:cNvPr id="43010" name="Picture 2" descr="Candle Light 027.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27600" y="35052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9798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2">
                                            <p:txEl>
                                              <p:pRg st="2" end="2"/>
                                            </p:txEl>
                                          </p:spTgt>
                                        </p:tgtEl>
                                        <p:attrNameLst>
                                          <p:attrName>style.visibility</p:attrName>
                                        </p:attrNameLst>
                                      </p:cBhvr>
                                      <p:to>
                                        <p:strVal val="visible"/>
                                      </p:to>
                                    </p:set>
                                    <p:anim calcmode="lin" valueType="num">
                                      <p:cBhvr additive="base">
                                        <p:cTn id="13"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p:cNvSpPr>
          <p:nvPr>
            <p:ph type="title"/>
          </p:nvPr>
        </p:nvSpPr>
        <p:spPr bwMode="auto">
          <a:xfrm>
            <a:off x="684213" y="260350"/>
            <a:ext cx="7772400" cy="8747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868363" eaLnBrk="1">
              <a:defRPr/>
            </a:pPr>
            <a:r>
              <a:rPr lang="en-US" sz="38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The Two Psychologies of Compassion</a:t>
            </a:r>
            <a:endParaRPr lang="en-US" smtClean="0"/>
          </a:p>
        </p:txBody>
      </p:sp>
      <p:sp>
        <p:nvSpPr>
          <p:cNvPr id="17410" name="Rectangle 2"/>
          <p:cNvSpPr>
            <a:spLocks noGrp="1"/>
          </p:cNvSpPr>
          <p:nvPr>
            <p:ph type="body" idx="1"/>
          </p:nvPr>
        </p:nvSpPr>
        <p:spPr bwMode="auto">
          <a:xfrm>
            <a:off x="395288" y="1412875"/>
            <a:ext cx="8208962" cy="3463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160338" indent="-160338" algn="just" defTabSz="914400" eaLnBrk="1">
              <a:spcBef>
                <a:spcPts val="500"/>
              </a:spcBef>
              <a:defRPr/>
            </a:pPr>
            <a:r>
              <a:rPr lang="en-US" sz="2400" b="1" dirty="0" smtClean="0">
                <a:solidFill>
                  <a:srgbClr val="FFFF00"/>
                </a:solidFill>
                <a:effectLst>
                  <a:outerShdw blurRad="38100" dist="38100" dir="2700000" algn="tl">
                    <a:srgbClr val="000000"/>
                  </a:outerShdw>
                </a:effectLst>
                <a:latin typeface="Times New Roman" charset="0"/>
                <a:cs typeface="Times New Roman" charset="0"/>
                <a:sym typeface="Times New Roman" charset="0"/>
              </a:rPr>
              <a:t>Compassion </a:t>
            </a:r>
            <a:r>
              <a:rPr lang="ja-JP" altLang="en-US" sz="2400" b="1" dirty="0" smtClean="0">
                <a:solidFill>
                  <a:srgbClr val="FFFF00"/>
                </a:solidFill>
                <a:effectLst>
                  <a:outerShdw blurRad="38100" dist="38100" dir="2700000" algn="tl">
                    <a:srgbClr val="000000"/>
                  </a:outerShdw>
                </a:effectLst>
                <a:latin typeface="Times New Roman" charset="0"/>
                <a:cs typeface="Times New Roman" charset="0"/>
                <a:sym typeface="Times New Roman" charset="0"/>
              </a:rPr>
              <a:t>“</a:t>
            </a:r>
            <a:r>
              <a:rPr lang="en-US" sz="2400" b="1" dirty="0" smtClean="0">
                <a:solidFill>
                  <a:srgbClr val="FFFF00"/>
                </a:solidFill>
                <a:effectLst>
                  <a:outerShdw blurRad="38100" dist="38100" dir="2700000" algn="tl">
                    <a:srgbClr val="000000"/>
                  </a:outerShdw>
                </a:effectLst>
                <a:latin typeface="Times New Roman" charset="0"/>
                <a:cs typeface="Times New Roman" charset="0"/>
                <a:sym typeface="Times New Roman" charset="0"/>
              </a:rPr>
              <a:t>As a sensitivity to the suffering of self and others with a deep commitment to try to relieve it and prevent</a:t>
            </a:r>
            <a:r>
              <a:rPr lang="en-US" sz="2400" b="1" i="1" dirty="0" smtClean="0">
                <a:solidFill>
                  <a:srgbClr val="FFFF00"/>
                </a:solidFill>
                <a:effectLst>
                  <a:outerShdw blurRad="38100" dist="38100" dir="2700000" algn="tl">
                    <a:srgbClr val="000000"/>
                  </a:outerShdw>
                </a:effectLst>
                <a:latin typeface="Times New Roman" charset="0"/>
                <a:cs typeface="Times New Roman" charset="0"/>
                <a:sym typeface="Times New Roman" charset="0"/>
              </a:rPr>
              <a:t> it</a:t>
            </a:r>
            <a:r>
              <a:rPr lang="ja-JP" altLang="en-US" sz="2400" b="1" dirty="0" smtClean="0">
                <a:solidFill>
                  <a:srgbClr val="FFFF00"/>
                </a:solidFill>
                <a:effectLst>
                  <a:outerShdw blurRad="38100" dist="38100" dir="2700000" algn="tl">
                    <a:srgbClr val="000000"/>
                  </a:outerShdw>
                </a:effectLst>
                <a:latin typeface="Times New Roman" charset="0"/>
                <a:cs typeface="Times New Roman" charset="0"/>
                <a:sym typeface="Times New Roman" charset="0"/>
              </a:rPr>
              <a:t>”</a:t>
            </a:r>
            <a:r>
              <a:rPr lang="en-US" sz="2400" b="1" dirty="0" smtClean="0">
                <a:solidFill>
                  <a:srgbClr val="FFFF00"/>
                </a:solidFill>
                <a:effectLst>
                  <a:outerShdw blurRad="38100" dist="38100" dir="2700000" algn="tl">
                    <a:srgbClr val="000000"/>
                  </a:outerShdw>
                </a:effectLst>
                <a:latin typeface="Times New Roman" charset="0"/>
                <a:cs typeface="Times New Roman" charset="0"/>
                <a:sym typeface="Times New Roman" charset="0"/>
              </a:rPr>
              <a:t>, </a:t>
            </a:r>
          </a:p>
          <a:p>
            <a:pPr marL="160338" indent="-160338" algn="just" defTabSz="914400" eaLnBrk="1">
              <a:spcBef>
                <a:spcPts val="500"/>
              </a:spcBef>
              <a:defRPr/>
            </a:pPr>
            <a:r>
              <a:rPr lang="en-US" sz="2400" b="1" dirty="0" smtClean="0">
                <a:solidFill>
                  <a:srgbClr val="FFFF00"/>
                </a:solidFill>
                <a:effectLst>
                  <a:outerShdw blurRad="38100" dist="38100" dir="2700000" algn="tl">
                    <a:srgbClr val="000000"/>
                  </a:outerShdw>
                </a:effectLst>
                <a:latin typeface="Times New Roman" charset="0"/>
                <a:cs typeface="Times New Roman" charset="0"/>
                <a:sym typeface="Times New Roman" charset="0"/>
              </a:rPr>
              <a:t>Two different aspects of compassion:</a:t>
            </a:r>
          </a:p>
          <a:p>
            <a:pPr marL="160338" indent="-160338" algn="just" defTabSz="914400" eaLnBrk="1">
              <a:spcBef>
                <a:spcPts val="500"/>
              </a:spcBef>
              <a:defRPr/>
            </a:pPr>
            <a:endParaRPr lang="en-US" sz="2400" b="1" dirty="0" smtClean="0">
              <a:solidFill>
                <a:srgbClr val="FFFF00"/>
              </a:solidFill>
              <a:effectLst>
                <a:outerShdw blurRad="38100" dist="38100" dir="2700000" algn="tl">
                  <a:srgbClr val="000000"/>
                </a:outerShdw>
              </a:effectLst>
              <a:latin typeface="Times New Roman" charset="0"/>
              <a:cs typeface="Times New Roman" charset="0"/>
              <a:sym typeface="Times New Roman" charset="0"/>
            </a:endParaRPr>
          </a:p>
          <a:p>
            <a:pPr marL="160338" indent="-160338" algn="just" defTabSz="914400" eaLnBrk="1">
              <a:spcBef>
                <a:spcPts val="600"/>
              </a:spcBef>
              <a:buClr>
                <a:srgbClr val="FFFFFF"/>
              </a:buClr>
              <a:buFont typeface="Times New Roman" charset="0"/>
              <a:buChar char="•"/>
              <a:defRPr/>
            </a:pPr>
            <a:r>
              <a:rPr lang="en-US" sz="2800" b="1" dirty="0" smtClean="0">
                <a:solidFill>
                  <a:srgbClr val="FFFF00"/>
                </a:solidFill>
                <a:effectLst>
                  <a:outerShdw blurRad="38100" dist="38100" dir="2700000" algn="tl">
                    <a:srgbClr val="000000"/>
                  </a:outerShdw>
                </a:effectLst>
                <a:latin typeface="Times New Roman" charset="0"/>
                <a:cs typeface="Times New Roman" charset="0"/>
                <a:sym typeface="Times New Roman" charset="0"/>
              </a:rPr>
              <a:t>To approach, understand and (how to) engage with suffering</a:t>
            </a:r>
          </a:p>
          <a:p>
            <a:pPr marL="160338" indent="-160338" algn="just" defTabSz="914400" eaLnBrk="1">
              <a:spcBef>
                <a:spcPts val="600"/>
              </a:spcBef>
              <a:buClr>
                <a:srgbClr val="FFFFFF"/>
              </a:buClr>
              <a:buFont typeface="Times New Roman" charset="0"/>
              <a:buChar char="•"/>
              <a:defRPr/>
            </a:pPr>
            <a:r>
              <a:rPr lang="en-US" sz="2800" b="1" dirty="0" smtClean="0">
                <a:solidFill>
                  <a:srgbClr val="FFFF00"/>
                </a:solidFill>
                <a:effectLst>
                  <a:outerShdw blurRad="38100" dist="38100" dir="2700000" algn="tl">
                    <a:srgbClr val="000000"/>
                  </a:outerShdw>
                </a:effectLst>
                <a:latin typeface="Times New Roman" charset="0"/>
                <a:cs typeface="Times New Roman" charset="0"/>
                <a:sym typeface="Times New Roman" charset="0"/>
              </a:rPr>
              <a:t>To work to alleviate and prevent suffering</a:t>
            </a:r>
            <a:endParaRPr lang="en-US" dirty="0" smtClean="0"/>
          </a:p>
        </p:txBody>
      </p:sp>
      <p:pic>
        <p:nvPicPr>
          <p:cNvPr id="44035" name="Picture 1" descr="images-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610100"/>
            <a:ext cx="3606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51055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p:cNvSpPr>
          <p:nvPr>
            <p:ph type="title"/>
          </p:nvPr>
        </p:nvSpPr>
        <p:spPr bwMode="auto">
          <a:xfrm>
            <a:off x="1187450" y="260350"/>
            <a:ext cx="6910388" cy="8651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36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Compassionate Process</a:t>
            </a:r>
            <a:endParaRPr lang="en-US" smtClean="0"/>
          </a:p>
        </p:txBody>
      </p:sp>
      <p:sp>
        <p:nvSpPr>
          <p:cNvPr id="10243" name="AutoShape 3"/>
          <p:cNvSpPr>
            <a:spLocks/>
          </p:cNvSpPr>
          <p:nvPr/>
        </p:nvSpPr>
        <p:spPr bwMode="auto">
          <a:xfrm>
            <a:off x="971550" y="1412875"/>
            <a:ext cx="7272338" cy="1046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28575" cap="flat" cmpd="sng">
            <a:solidFill>
              <a:srgbClr val="FFFF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hangingPunct="0">
              <a:spcBef>
                <a:spcPts val="1000"/>
              </a:spcBef>
              <a:defRPr/>
            </a:pPr>
            <a:r>
              <a:rPr lang="en-US" sz="1800" dirty="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Mindful Compassionate Engagement</a:t>
            </a:r>
          </a:p>
          <a:p>
            <a:pPr algn="ctr" hangingPunct="0">
              <a:spcBef>
                <a:spcPts val="1000"/>
              </a:spcBef>
              <a:defRPr/>
            </a:pPr>
            <a:r>
              <a:rPr lang="en-US" sz="1800" dirty="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Motivation, sensitivity, sympathy, distress tolerance, empathy </a:t>
            </a:r>
            <a:r>
              <a:rPr lang="en-US" sz="1800" dirty="0" err="1">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nonjudgement</a:t>
            </a:r>
            <a:r>
              <a:rPr lang="en-US" sz="1800" dirty="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/acceptance</a:t>
            </a:r>
            <a:endParaRPr lang="en-US" sz="2400" b="1" dirty="0">
              <a:solidFill>
                <a:srgbClr val="000000"/>
              </a:solidFill>
              <a:latin typeface="Times New Roman" charset="0"/>
              <a:ea typeface="ＭＳ Ｐゴシック" charset="0"/>
              <a:cs typeface="Times New Roman" charset="0"/>
              <a:sym typeface="Times New Roman" charset="0"/>
            </a:endParaRPr>
          </a:p>
        </p:txBody>
      </p:sp>
      <p:sp>
        <p:nvSpPr>
          <p:cNvPr id="10244" name="AutoShape 4"/>
          <p:cNvSpPr>
            <a:spLocks/>
          </p:cNvSpPr>
          <p:nvPr/>
        </p:nvSpPr>
        <p:spPr bwMode="auto">
          <a:xfrm>
            <a:off x="900113" y="4724400"/>
            <a:ext cx="7416800" cy="788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38100" cap="flat" cmpd="sng">
            <a:solidFill>
              <a:srgbClr val="FFFF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Mindful Compassionate Alleviation</a:t>
            </a:r>
          </a:p>
          <a:p>
            <a:pPr algn="ct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Motivation, attention, thinking, behaviour, feeling, imagery, sensory focusing</a:t>
            </a:r>
            <a:endParaRPr lang="en-US" sz="2400" b="1">
              <a:solidFill>
                <a:srgbClr val="000000"/>
              </a:solidFill>
              <a:latin typeface="Times New Roman" charset="0"/>
              <a:ea typeface="ＭＳ Ｐゴシック" charset="0"/>
              <a:cs typeface="Times New Roman" charset="0"/>
              <a:sym typeface="Times New Roman" charset="0"/>
            </a:endParaRPr>
          </a:p>
        </p:txBody>
      </p:sp>
      <p:grpSp>
        <p:nvGrpSpPr>
          <p:cNvPr id="10245" name="Group 5"/>
          <p:cNvGrpSpPr>
            <a:grpSpLocks/>
          </p:cNvGrpSpPr>
          <p:nvPr/>
        </p:nvGrpSpPr>
        <p:grpSpPr bwMode="auto">
          <a:xfrm>
            <a:off x="7164388" y="2924175"/>
            <a:ext cx="720725" cy="1693863"/>
            <a:chOff x="0" y="0"/>
            <a:chExt cx="720725" cy="1694212"/>
          </a:xfrm>
        </p:grpSpPr>
        <p:sp>
          <p:nvSpPr>
            <p:cNvPr id="10246" name="AutoShape 6"/>
            <p:cNvSpPr>
              <a:spLocks/>
            </p:cNvSpPr>
            <p:nvPr/>
          </p:nvSpPr>
          <p:spPr bwMode="auto">
            <a:xfrm>
              <a:off x="0" y="0"/>
              <a:ext cx="720725" cy="1694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599" y="3453"/>
                    <a:pt x="21599" y="7714"/>
                  </a:cubicBezTo>
                  <a:lnTo>
                    <a:pt x="21599" y="12122"/>
                  </a:lnTo>
                  <a:cubicBezTo>
                    <a:pt x="21599" y="15391"/>
                    <a:pt x="15830" y="18305"/>
                    <a:pt x="7199" y="19395"/>
                  </a:cubicBezTo>
                  <a:lnTo>
                    <a:pt x="7199" y="21600"/>
                  </a:lnTo>
                  <a:lnTo>
                    <a:pt x="0" y="17632"/>
                  </a:lnTo>
                  <a:lnTo>
                    <a:pt x="7199" y="12783"/>
                  </a:lnTo>
                  <a:lnTo>
                    <a:pt x="7199" y="14987"/>
                  </a:lnTo>
                  <a:cubicBezTo>
                    <a:pt x="13709" y="14165"/>
                    <a:pt x="18726" y="12281"/>
                    <a:pt x="20699" y="9918"/>
                  </a:cubicBezTo>
                  <a:cubicBezTo>
                    <a:pt x="17970" y="6649"/>
                    <a:pt x="9552" y="4408"/>
                    <a:pt x="0" y="4408"/>
                  </a:cubicBezTo>
                  <a:close/>
                </a:path>
              </a:pathLst>
            </a:custGeom>
            <a:solidFill>
              <a:srgbClr val="FFFF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2000">
                <a:solidFill>
                  <a:srgbClr val="FFFFFF"/>
                </a:solidFill>
                <a:latin typeface="Times New Roman" charset="0"/>
                <a:ea typeface="ＭＳ Ｐゴシック" charset="0"/>
                <a:cs typeface="Times New Roman" charset="0"/>
                <a:sym typeface="Times New Roman" charset="0"/>
              </a:endParaRPr>
            </a:p>
          </p:txBody>
        </p:sp>
        <p:sp>
          <p:nvSpPr>
            <p:cNvPr id="10247" name="AutoShape 7"/>
            <p:cNvSpPr>
              <a:spLocks/>
            </p:cNvSpPr>
            <p:nvPr/>
          </p:nvSpPr>
          <p:spPr bwMode="auto">
            <a:xfrm>
              <a:off x="0" y="0"/>
              <a:ext cx="720725" cy="9511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599" y="6154"/>
                    <a:pt x="21599" y="13745"/>
                  </a:cubicBezTo>
                  <a:lnTo>
                    <a:pt x="21599" y="21600"/>
                  </a:lnTo>
                  <a:cubicBezTo>
                    <a:pt x="21599" y="14008"/>
                    <a:pt x="11929" y="7854"/>
                    <a:pt x="0" y="7854"/>
                  </a:cubicBezTo>
                  <a:close/>
                </a:path>
              </a:pathLst>
            </a:custGeom>
            <a:solidFill>
              <a:srgbClr val="CCCC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2000">
                <a:solidFill>
                  <a:srgbClr val="FFFFFF"/>
                </a:solidFill>
                <a:latin typeface="Times New Roman" charset="0"/>
                <a:ea typeface="ＭＳ Ｐゴシック" charset="0"/>
                <a:cs typeface="Times New Roman" charset="0"/>
                <a:sym typeface="Times New Roman" charset="0"/>
              </a:endParaRPr>
            </a:p>
          </p:txBody>
        </p:sp>
        <p:sp>
          <p:nvSpPr>
            <p:cNvPr id="10248" name="AutoShape 8"/>
            <p:cNvSpPr>
              <a:spLocks/>
            </p:cNvSpPr>
            <p:nvPr/>
          </p:nvSpPr>
          <p:spPr bwMode="auto">
            <a:xfrm>
              <a:off x="690562" y="778035"/>
              <a:ext cx="30163" cy="173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4285"/>
                    <a:pt x="14324" y="7009"/>
                    <a:pt x="0"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2000">
                <a:solidFill>
                  <a:srgbClr val="FFFFFF"/>
                </a:solidFill>
                <a:latin typeface="Times New Roman" charset="0"/>
                <a:ea typeface="ＭＳ Ｐゴシック" charset="0"/>
                <a:cs typeface="Times New Roman" charset="0"/>
                <a:sym typeface="Times New Roman" charset="0"/>
              </a:endParaRPr>
            </a:p>
          </p:txBody>
        </p:sp>
      </p:grpSp>
      <p:grpSp>
        <p:nvGrpSpPr>
          <p:cNvPr id="10249" name="Group 9"/>
          <p:cNvGrpSpPr>
            <a:grpSpLocks/>
          </p:cNvGrpSpPr>
          <p:nvPr/>
        </p:nvGrpSpPr>
        <p:grpSpPr bwMode="auto">
          <a:xfrm>
            <a:off x="1803400" y="2844800"/>
            <a:ext cx="922338" cy="1701800"/>
            <a:chOff x="-1" y="-1"/>
            <a:chExt cx="922418" cy="1701848"/>
          </a:xfrm>
        </p:grpSpPr>
        <p:sp>
          <p:nvSpPr>
            <p:cNvPr id="10250" name="AutoShape 10"/>
            <p:cNvSpPr>
              <a:spLocks/>
            </p:cNvSpPr>
            <p:nvPr/>
          </p:nvSpPr>
          <p:spPr bwMode="auto">
            <a:xfrm rot="11244631">
              <a:off x="101608" y="39688"/>
              <a:ext cx="719200" cy="1622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599" y="3453"/>
                    <a:pt x="21599" y="7714"/>
                  </a:cubicBezTo>
                  <a:lnTo>
                    <a:pt x="21599" y="12122"/>
                  </a:lnTo>
                  <a:cubicBezTo>
                    <a:pt x="21599" y="15391"/>
                    <a:pt x="15830" y="18305"/>
                    <a:pt x="7199" y="19395"/>
                  </a:cubicBezTo>
                  <a:lnTo>
                    <a:pt x="7200" y="21599"/>
                  </a:lnTo>
                  <a:lnTo>
                    <a:pt x="0" y="17632"/>
                  </a:lnTo>
                  <a:lnTo>
                    <a:pt x="7200" y="12783"/>
                  </a:lnTo>
                  <a:lnTo>
                    <a:pt x="7199" y="14987"/>
                  </a:lnTo>
                  <a:cubicBezTo>
                    <a:pt x="13709" y="14165"/>
                    <a:pt x="18726" y="12281"/>
                    <a:pt x="20699" y="9918"/>
                  </a:cubicBezTo>
                  <a:cubicBezTo>
                    <a:pt x="17970" y="6649"/>
                    <a:pt x="9552" y="4408"/>
                    <a:pt x="0" y="4408"/>
                  </a:cubicBezTo>
                  <a:close/>
                </a:path>
              </a:pathLst>
            </a:custGeom>
            <a:solidFill>
              <a:srgbClr val="FFFF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2000">
                <a:solidFill>
                  <a:srgbClr val="FFFFFF"/>
                </a:solidFill>
                <a:latin typeface="Times New Roman" charset="0"/>
                <a:ea typeface="ＭＳ Ｐゴシック" charset="0"/>
                <a:cs typeface="Times New Roman" charset="0"/>
                <a:sym typeface="Times New Roman" charset="0"/>
              </a:endParaRPr>
            </a:p>
          </p:txBody>
        </p:sp>
        <p:sp>
          <p:nvSpPr>
            <p:cNvPr id="10251" name="AutoShape 11"/>
            <p:cNvSpPr>
              <a:spLocks/>
            </p:cNvSpPr>
            <p:nvPr/>
          </p:nvSpPr>
          <p:spPr bwMode="auto">
            <a:xfrm rot="11244631">
              <a:off x="55567" y="749320"/>
              <a:ext cx="719199" cy="909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599" y="6154"/>
                    <a:pt x="21599" y="13745"/>
                  </a:cubicBezTo>
                  <a:lnTo>
                    <a:pt x="21599" y="21600"/>
                  </a:lnTo>
                  <a:cubicBezTo>
                    <a:pt x="21599" y="14008"/>
                    <a:pt x="11929" y="7854"/>
                    <a:pt x="0" y="7854"/>
                  </a:cubicBezTo>
                  <a:close/>
                </a:path>
              </a:pathLst>
            </a:custGeom>
            <a:solidFill>
              <a:srgbClr val="CCCC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2000">
                <a:solidFill>
                  <a:srgbClr val="FFFFFF"/>
                </a:solidFill>
                <a:latin typeface="Times New Roman" charset="0"/>
                <a:ea typeface="ＭＳ Ｐゴシック" charset="0"/>
                <a:cs typeface="Times New Roman" charset="0"/>
                <a:sym typeface="Times New Roman" charset="0"/>
              </a:endParaRPr>
            </a:p>
          </p:txBody>
        </p:sp>
        <p:sp>
          <p:nvSpPr>
            <p:cNvPr id="10252" name="AutoShape 12"/>
            <p:cNvSpPr>
              <a:spLocks/>
            </p:cNvSpPr>
            <p:nvPr/>
          </p:nvSpPr>
          <p:spPr bwMode="auto">
            <a:xfrm rot="11244631">
              <a:off x="106371" y="708044"/>
              <a:ext cx="30165" cy="1651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21599" y="14285"/>
                    <a:pt x="14324" y="7009"/>
                    <a:pt x="0"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2000">
                <a:solidFill>
                  <a:srgbClr val="FFFFFF"/>
                </a:solidFill>
                <a:latin typeface="Times New Roman" charset="0"/>
                <a:ea typeface="ＭＳ Ｐゴシック" charset="0"/>
                <a:cs typeface="Times New Roman" charset="0"/>
                <a:sym typeface="Times New Roman" charset="0"/>
              </a:endParaRPr>
            </a:p>
          </p:txBody>
        </p:sp>
      </p:grpSp>
      <p:sp>
        <p:nvSpPr>
          <p:cNvPr id="10253" name="AutoShape 13"/>
          <p:cNvSpPr>
            <a:spLocks/>
          </p:cNvSpPr>
          <p:nvPr/>
        </p:nvSpPr>
        <p:spPr bwMode="auto">
          <a:xfrm>
            <a:off x="3490913" y="2997200"/>
            <a:ext cx="2593975" cy="13668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2000">
              <a:solidFill>
                <a:srgbClr val="FFFFFF"/>
              </a:solidFill>
              <a:latin typeface="Times New Roman" charset="0"/>
              <a:ea typeface="ＭＳ Ｐゴシック" charset="0"/>
              <a:cs typeface="Times New Roman" charset="0"/>
              <a:sym typeface="Times New Roman" charset="0"/>
            </a:endParaRPr>
          </a:p>
        </p:txBody>
      </p:sp>
      <p:sp>
        <p:nvSpPr>
          <p:cNvPr id="10254" name="AutoShape 14"/>
          <p:cNvSpPr>
            <a:spLocks/>
          </p:cNvSpPr>
          <p:nvPr/>
        </p:nvSpPr>
        <p:spPr bwMode="auto">
          <a:xfrm>
            <a:off x="3708400" y="3284538"/>
            <a:ext cx="2232025" cy="815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200"/>
              </a:spcBef>
              <a:defRPr/>
            </a:pPr>
            <a:r>
              <a:rPr lang="en-US" sz="2000">
                <a:solidFill>
                  <a:srgbClr val="0000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Wisdom</a:t>
            </a:r>
          </a:p>
          <a:p>
            <a:pPr algn="ctr" hangingPunct="0">
              <a:spcBef>
                <a:spcPts val="1200"/>
              </a:spcBef>
              <a:defRPr/>
            </a:pPr>
            <a:r>
              <a:rPr lang="en-US" sz="2000">
                <a:solidFill>
                  <a:srgbClr val="0000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Courage</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0255" name="AutoShape 15"/>
          <p:cNvSpPr>
            <a:spLocks/>
          </p:cNvSpPr>
          <p:nvPr/>
        </p:nvSpPr>
        <p:spPr bwMode="auto">
          <a:xfrm>
            <a:off x="900113" y="6308725"/>
            <a:ext cx="763270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99"/>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Build compassionate capacity for engaging and changing</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9732992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46943608" presetClass="entr" presetSubtype="0" fill="hold" grpId="0" nodeType="clickEffect">
                                  <p:stCondLst>
                                    <p:cond delay="0"/>
                                  </p:stCondLst>
                                  <p:childTnLst>
                                    <p:set>
                                      <p:cBhvr>
                                        <p:cTn id="6" dur="1" fill="hold">
                                          <p:stCondLst>
                                            <p:cond delay="499"/>
                                          </p:stCondLst>
                                        </p:cTn>
                                        <p:tgtEl>
                                          <p:spTgt spid="102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46943608" presetClass="entr" presetSubtype="0" fill="hold" grpId="0" nodeType="clickEffect">
                                  <p:stCondLst>
                                    <p:cond delay="0"/>
                                  </p:stCondLst>
                                  <p:childTnLst>
                                    <p:set>
                                      <p:cBhvr>
                                        <p:cTn id="10" dur="1" fill="hold">
                                          <p:stCondLst>
                                            <p:cond delay="499"/>
                                          </p:stCondLst>
                                        </p:cTn>
                                        <p:tgtEl>
                                          <p:spTgt spid="102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046943608" presetClass="entr" presetSubtype="0" fill="hold" nodeType="clickEffect">
                                  <p:stCondLst>
                                    <p:cond delay="0"/>
                                  </p:stCondLst>
                                  <p:childTnLst>
                                    <p:set>
                                      <p:cBhvr>
                                        <p:cTn id="14" dur="1" fill="hold">
                                          <p:stCondLst>
                                            <p:cond delay="499"/>
                                          </p:stCondLst>
                                        </p:cTn>
                                        <p:tgtEl>
                                          <p:spTgt spid="10249"/>
                                        </p:tgtEl>
                                        <p:attrNameLst>
                                          <p:attrName>style.visibility</p:attrName>
                                        </p:attrNameLst>
                                      </p:cBhvr>
                                      <p:to>
                                        <p:strVal val="visible"/>
                                      </p:to>
                                    </p:set>
                                  </p:childTnLst>
                                </p:cTn>
                              </p:par>
                            </p:childTnLst>
                          </p:cTn>
                        </p:par>
                        <p:par>
                          <p:cTn id="15" fill="hold" nodeType="afterGroup">
                            <p:stCondLst>
                              <p:cond delay="500"/>
                            </p:stCondLst>
                            <p:childTnLst>
                              <p:par>
                                <p:cTn id="16" presetID="2046943608" presetClass="entr" presetSubtype="0" fill="hold" nodeType="afterEffect">
                                  <p:stCondLst>
                                    <p:cond delay="0"/>
                                  </p:stCondLst>
                                  <p:childTnLst>
                                    <p:set>
                                      <p:cBhvr>
                                        <p:cTn id="17" dur="1" fill="hold">
                                          <p:stCondLst>
                                            <p:cond delay="499"/>
                                          </p:stCondLst>
                                        </p:cTn>
                                        <p:tgtEl>
                                          <p:spTgt spid="1024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046943608" presetClass="entr" presetSubtype="0" fill="hold" nodeType="clickEffect">
                                  <p:stCondLst>
                                    <p:cond delay="0"/>
                                  </p:stCondLst>
                                  <p:childTnLst>
                                    <p:set>
                                      <p:cBhvr>
                                        <p:cTn id="21" dur="1" fill="hold">
                                          <p:stCondLst>
                                            <p:cond delay="499"/>
                                          </p:stCondLst>
                                        </p:cTn>
                                        <p:tgtEl>
                                          <p:spTgt spid="1025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046943608" presetClass="entr" presetSubtype="0" fill="hold" grpId="0" nodeType="clickEffect">
                                  <p:stCondLst>
                                    <p:cond delay="0"/>
                                  </p:stCondLst>
                                  <p:childTnLst>
                                    <p:set>
                                      <p:cBhvr>
                                        <p:cTn id="25" dur="1" fill="hold">
                                          <p:stCondLst>
                                            <p:cond delay="499"/>
                                          </p:stCondLst>
                                        </p:cTn>
                                        <p:tgtEl>
                                          <p:spTgt spid="10254">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046943608" presetClass="entr" presetSubtype="0" fill="hold" grpId="0" nodeType="clickEffect">
                                  <p:stCondLst>
                                    <p:cond delay="0"/>
                                  </p:stCondLst>
                                  <p:childTnLst>
                                    <p:set>
                                      <p:cBhvr>
                                        <p:cTn id="29" dur="1" fill="hold">
                                          <p:stCondLst>
                                            <p:cond delay="499"/>
                                          </p:stCondLst>
                                        </p:cTn>
                                        <p:tgtEl>
                                          <p:spTgt spid="10254">
                                            <p:txEl>
                                              <p:pRg st="1" end="1"/>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046943608" presetClass="entr" presetSubtype="0" fill="hold" grpId="0" nodeType="clickEffect">
                                  <p:stCondLst>
                                    <p:cond delay="0"/>
                                  </p:stCondLst>
                                  <p:childTnLst>
                                    <p:set>
                                      <p:cBhvr>
                                        <p:cTn id="33" dur="1" fill="hold">
                                          <p:stCondLst>
                                            <p:cond delay="499"/>
                                          </p:stCondLst>
                                        </p:cTn>
                                        <p:tgtEl>
                                          <p:spTgt spid="10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autoUpdateAnimBg="0"/>
      <p:bldP spid="10244" grpId="0" animBg="1" autoUpdateAnimBg="0"/>
      <p:bldP spid="10254" grpId="0" build="p" bldLvl="5" autoUpdateAnimBg="0"/>
      <p:bldP spid="1025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609600" y="381000"/>
            <a:ext cx="8077200" cy="744538"/>
          </a:xfrm>
        </p:spPr>
        <p:txBody>
          <a:bodyPr rIns="81279"/>
          <a:lstStyle/>
          <a:p>
            <a:pPr indent="0" eaLnBrk="1" hangingPunct="1">
              <a:defRPr/>
            </a:pPr>
            <a:r>
              <a:rPr lang="en-US" sz="3600" b="1" dirty="0"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Compassion </a:t>
            </a:r>
            <a:br>
              <a:rPr lang="en-US" sz="3600" b="1" dirty="0"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br>
            <a:r>
              <a:rPr lang="en-US" sz="3600" b="1" dirty="0"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 from a CBS perspective</a:t>
            </a:r>
            <a:endParaRPr lang="en-US" sz="3600" b="1" dirty="0" smtClean="0">
              <a:solidFill>
                <a:srgbClr val="FFFF00"/>
              </a:solidFill>
              <a:effectLst>
                <a:outerShdw blurRad="38100" dist="38100" dir="2700000" algn="tl">
                  <a:srgbClr val="000000"/>
                </a:outerShdw>
              </a:effectLst>
              <a:latin typeface="Times New Roman Bold" charset="0"/>
              <a:ea typeface="ヒラギノ明朝 ProN W6" charset="0"/>
              <a:cs typeface="ヒラギノ明朝 ProN W6" charset="0"/>
              <a:sym typeface="Times New Roman Bold" charset="0"/>
            </a:endParaRPr>
          </a:p>
        </p:txBody>
      </p:sp>
      <p:sp>
        <p:nvSpPr>
          <p:cNvPr id="24578" name="Rectangle 2"/>
          <p:cNvSpPr>
            <a:spLocks noGrp="1" noChangeArrowheads="1"/>
          </p:cNvSpPr>
          <p:nvPr>
            <p:ph type="body" idx="1"/>
          </p:nvPr>
        </p:nvSpPr>
        <p:spPr>
          <a:xfrm>
            <a:off x="685800" y="1676400"/>
            <a:ext cx="8229600" cy="5732463"/>
          </a:xfrm>
        </p:spPr>
        <p:txBody>
          <a:bodyPr rIns="81279"/>
          <a:lstStyle/>
          <a:p>
            <a:pPr>
              <a:buFont typeface="Times New Roman" charset="0"/>
              <a:buNone/>
            </a:pPr>
            <a:r>
              <a:rPr lang="en-US">
                <a:solidFill>
                  <a:srgbClr val="FFFFFF"/>
                </a:solidFill>
                <a:latin typeface="Times New Roman" charset="0"/>
                <a:ea typeface="ヒラギノ明朝 ProN W3" charset="0"/>
                <a:cs typeface="ヒラギノ明朝 ProN W3" charset="0"/>
              </a:rPr>
              <a:t>Dahl, Plumb, Stewart and Lundgren, (2009)</a:t>
            </a:r>
          </a:p>
          <a:p>
            <a:r>
              <a:rPr lang="en-US">
                <a:solidFill>
                  <a:srgbClr val="FFFFFF"/>
                </a:solidFill>
                <a:latin typeface="Times New Roman" charset="0"/>
                <a:ea typeface="ヒラギノ明朝 ProN W3" charset="0"/>
                <a:cs typeface="ヒラギノ明朝 ProN W3" charset="0"/>
              </a:rPr>
              <a:t>Self-Compassion involves: </a:t>
            </a:r>
          </a:p>
          <a:p>
            <a:pPr lvl="1"/>
            <a:r>
              <a:rPr lang="en-US" sz="2600">
                <a:solidFill>
                  <a:srgbClr val="FFFFFF"/>
                </a:solidFill>
                <a:latin typeface="Times New Roman" charset="0"/>
                <a:ea typeface="ヒラギノ明朝 ProN W3" charset="0"/>
                <a:cs typeface="ヒラギノ明朝 ProN W3" charset="0"/>
              </a:rPr>
              <a:t>willingly experiencing difficult emotions; </a:t>
            </a:r>
          </a:p>
          <a:p>
            <a:pPr lvl="1"/>
            <a:r>
              <a:rPr lang="en-US" sz="2600">
                <a:solidFill>
                  <a:srgbClr val="FFFFFF"/>
                </a:solidFill>
                <a:latin typeface="Times New Roman" charset="0"/>
                <a:ea typeface="ヒラギノ明朝 ProN W3" charset="0"/>
                <a:cs typeface="ヒラギノ明朝 ProN W3" charset="0"/>
              </a:rPr>
              <a:t>mindfully observing our self-evaluative, distressing and shaming thoughts without allowing them to dominate our behavior or our states of mind</a:t>
            </a:r>
          </a:p>
          <a:p>
            <a:pPr lvl="1"/>
            <a:r>
              <a:rPr lang="en-US" sz="2600">
                <a:solidFill>
                  <a:srgbClr val="FFFFFF"/>
                </a:solidFill>
                <a:latin typeface="Times New Roman" charset="0"/>
                <a:ea typeface="ヒラギノ明朝 ProN W3" charset="0"/>
                <a:cs typeface="ヒラギノ明朝 ProN W3" charset="0"/>
              </a:rPr>
              <a:t>engaging more fully in our life’s pursuits with self-kindness and self-validation</a:t>
            </a:r>
          </a:p>
          <a:p>
            <a:pPr lvl="1"/>
            <a:r>
              <a:rPr lang="en-US" sz="2600">
                <a:solidFill>
                  <a:srgbClr val="FFFFFF"/>
                </a:solidFill>
                <a:latin typeface="Times New Roman" charset="0"/>
                <a:ea typeface="ヒラギノ明朝 ProN W3" charset="0"/>
                <a:cs typeface="ヒラギノ明朝 ProN W3" charset="0"/>
              </a:rPr>
              <a:t>flexibly shifting our perspective towards a broader, transcendent sense of self (Hayes, 2008a).  </a:t>
            </a:r>
          </a:p>
          <a:p>
            <a:pPr eaLnBrk="1" hangingPunct="1">
              <a:lnSpc>
                <a:spcPct val="90000"/>
              </a:lnSpc>
              <a:buFont typeface="Times New Roman" charset="0"/>
              <a:buNone/>
            </a:pPr>
            <a:endParaRPr lang="en-US" b="1">
              <a:solidFill>
                <a:schemeClr val="bg1"/>
              </a:solidFill>
              <a:effectLst>
                <a:outerShdw blurRad="38100" dist="38100" dir="2700000" algn="tl">
                  <a:srgbClr val="000000"/>
                </a:outerShdw>
              </a:effectLst>
              <a:latin typeface="Times New Roman Bold" charset="0"/>
              <a:ea typeface="ヒラギノ明朝 ProN W6" charset="0"/>
              <a:cs typeface="ヒラギノ明朝 ProN W6" charset="0"/>
              <a:sym typeface="Times New Roman Bold" charset="0"/>
            </a:endParaRPr>
          </a:p>
          <a:p>
            <a:pPr eaLnBrk="1" hangingPunct="1">
              <a:lnSpc>
                <a:spcPct val="90000"/>
              </a:lnSpc>
              <a:buFont typeface="Times New Roman" charset="0"/>
              <a:buNone/>
            </a:pPr>
            <a:endParaRPr lang="en-US" b="1">
              <a:solidFill>
                <a:schemeClr val="bg1"/>
              </a:solidFill>
              <a:effectLst>
                <a:outerShdw blurRad="38100" dist="38100" dir="2700000" algn="tl">
                  <a:srgbClr val="000000"/>
                </a:outerShdw>
              </a:effectLst>
              <a:latin typeface="Times New Roman Bold" charset="0"/>
              <a:ea typeface="ヒラギノ明朝 ProN W6" charset="0"/>
              <a:cs typeface="ヒラギノ明朝 ProN W6" charset="0"/>
              <a:sym typeface="Times New Roman Bold" charset="0"/>
            </a:endParaRPr>
          </a:p>
          <a:p>
            <a:pPr eaLnBrk="1" hangingPunct="1">
              <a:lnSpc>
                <a:spcPct val="90000"/>
              </a:lnSpc>
              <a:buFont typeface="Times New Roman" charset="0"/>
              <a:buNone/>
            </a:pPr>
            <a:endParaRPr lang="en-US" b="1">
              <a:solidFill>
                <a:schemeClr val="bg1"/>
              </a:solidFill>
              <a:effectLst>
                <a:outerShdw blurRad="38100" dist="38100" dir="2700000" algn="tl">
                  <a:srgbClr val="000000"/>
                </a:outerShdw>
              </a:effectLst>
              <a:latin typeface="Times New Roman Bold" charset="0"/>
              <a:ea typeface="ヒラギノ明朝 ProN W6" charset="0"/>
              <a:cs typeface="ヒラギノ明朝 ProN W6" charset="0"/>
              <a:sym typeface="Times New Roman Bold" charset="0"/>
            </a:endParaRPr>
          </a:p>
          <a:p>
            <a:pPr eaLnBrk="1" hangingPunct="1">
              <a:lnSpc>
                <a:spcPct val="90000"/>
              </a:lnSpc>
              <a:buFont typeface="Times New Roman" charset="0"/>
              <a:buNone/>
            </a:pPr>
            <a:endParaRPr lang="en-US" sz="2800">
              <a:latin typeface="Times New Roman" charset="0"/>
              <a:ea typeface="ヒラギノ明朝 ProN W3" charset="0"/>
              <a:cs typeface="ヒラギノ明朝 ProN W3" charset="0"/>
            </a:endParaRPr>
          </a:p>
          <a:p>
            <a:pPr eaLnBrk="1" hangingPunct="1">
              <a:lnSpc>
                <a:spcPct val="90000"/>
              </a:lnSpc>
              <a:buFont typeface="Times New Roman" charset="0"/>
              <a:buNone/>
            </a:pPr>
            <a:endParaRPr lang="en-US" sz="2800">
              <a:latin typeface="Times New Roman" charset="0"/>
              <a:ea typeface="ヒラギノ明朝 ProN W3" charset="0"/>
              <a:cs typeface="ヒラギノ明朝 ProN W3" charset="0"/>
            </a:endParaRPr>
          </a:p>
        </p:txBody>
      </p:sp>
    </p:spTree>
    <p:extLst>
      <p:ext uri="{BB962C8B-B14F-4D97-AF65-F5344CB8AC3E}">
        <p14:creationId xmlns:p14="http://schemas.microsoft.com/office/powerpoint/2010/main" val="29304418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609600" y="381000"/>
            <a:ext cx="8077200" cy="744538"/>
          </a:xfrm>
        </p:spPr>
        <p:txBody>
          <a:bodyPr rIns="81279"/>
          <a:lstStyle/>
          <a:p>
            <a:pPr indent="0" eaLnBrk="1" hangingPunct="1">
              <a:defRPr/>
            </a:pPr>
            <a:r>
              <a:rPr lang="en-US" sz="3600" b="1" dirty="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Compassion </a:t>
            </a:r>
            <a:br>
              <a:rPr lang="en-US" sz="3600" b="1" dirty="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br>
            <a:r>
              <a:rPr lang="en-US" sz="3600" b="1" dirty="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 from a CBS perspective</a:t>
            </a:r>
            <a:endParaRPr lang="en-US" sz="3600" b="1" dirty="0" smtClean="0">
              <a:solidFill>
                <a:srgbClr val="FFFF00"/>
              </a:solidFill>
              <a:effectLst>
                <a:outerShdw blurRad="38100" dist="38100" dir="2700000" algn="tl">
                  <a:srgbClr val="000000"/>
                </a:outerShdw>
              </a:effectLst>
              <a:latin typeface="Times New Roman Bold" charset="0"/>
              <a:ea typeface="ヒラギノ明朝 ProN W6" charset="0"/>
              <a:cs typeface="ヒラギノ明朝 ProN W6" charset="0"/>
              <a:sym typeface="Times New Roman Bold" charset="0"/>
            </a:endParaRPr>
          </a:p>
        </p:txBody>
      </p:sp>
      <p:sp>
        <p:nvSpPr>
          <p:cNvPr id="24578" name="Rectangle 2"/>
          <p:cNvSpPr>
            <a:spLocks noGrp="1" noChangeArrowheads="1"/>
          </p:cNvSpPr>
          <p:nvPr>
            <p:ph type="body" idx="1"/>
          </p:nvPr>
        </p:nvSpPr>
        <p:spPr>
          <a:xfrm>
            <a:off x="685800" y="1676400"/>
            <a:ext cx="8229600" cy="5732463"/>
          </a:xfrm>
        </p:spPr>
        <p:txBody>
          <a:bodyPr rIns="81279"/>
          <a:lstStyle/>
          <a:p>
            <a:r>
              <a:rPr lang="en-US">
                <a:solidFill>
                  <a:srgbClr val="FFFFFF"/>
                </a:solidFill>
                <a:latin typeface="Times New Roman" charset="0"/>
                <a:ea typeface="ヒラギノ明朝 ProN W3" charset="0"/>
                <a:cs typeface="ヒラギノ明朝 ProN W3" charset="0"/>
              </a:rPr>
              <a:t>Our learned capacity for flexible perspective taking is involved in our experience of empathy (Vilardaga, 2009), as well as our related experience of compassion.  </a:t>
            </a:r>
          </a:p>
          <a:p>
            <a:r>
              <a:rPr lang="en-US">
                <a:solidFill>
                  <a:srgbClr val="FFFFFF"/>
                </a:solidFill>
                <a:latin typeface="Times New Roman" charset="0"/>
                <a:ea typeface="ヒラギノ明朝 ProN W3" charset="0"/>
                <a:cs typeface="ヒラギノ明朝 ProN W3" charset="0"/>
              </a:rPr>
              <a:t>In order to understand self-compassion, therefore, it’s useful to consider the “self” that is the focus of compassion, from an RFT perspective. </a:t>
            </a:r>
            <a:endParaRPr lang="en-US" b="1">
              <a:solidFill>
                <a:srgbClr val="FFFFFF"/>
              </a:solidFill>
              <a:effectLst>
                <a:outerShdw blurRad="38100" dist="38100" dir="2700000" algn="tl">
                  <a:srgbClr val="000000"/>
                </a:outerShdw>
              </a:effectLst>
              <a:latin typeface="Times New Roman Bold" charset="0"/>
              <a:ea typeface="ヒラギノ明朝 ProN W6" charset="0"/>
              <a:cs typeface="ヒラギノ明朝 ProN W6" charset="0"/>
              <a:sym typeface="Times New Roman Bold" charset="0"/>
            </a:endParaRPr>
          </a:p>
          <a:p>
            <a:pPr eaLnBrk="1" hangingPunct="1">
              <a:lnSpc>
                <a:spcPct val="90000"/>
              </a:lnSpc>
              <a:buFont typeface="Times New Roman" charset="0"/>
              <a:buNone/>
            </a:pPr>
            <a:endParaRPr lang="en-US" b="1">
              <a:solidFill>
                <a:srgbClr val="FFFFFF"/>
              </a:solidFill>
              <a:effectLst>
                <a:outerShdw blurRad="38100" dist="38100" dir="2700000" algn="tl">
                  <a:srgbClr val="000000"/>
                </a:outerShdw>
              </a:effectLst>
              <a:latin typeface="Times New Roman Bold" charset="0"/>
              <a:ea typeface="ヒラギノ明朝 ProN W6" charset="0"/>
              <a:cs typeface="ヒラギノ明朝 ProN W6" charset="0"/>
              <a:sym typeface="Times New Roman Bold" charset="0"/>
            </a:endParaRPr>
          </a:p>
          <a:p>
            <a:pPr eaLnBrk="1" hangingPunct="1">
              <a:lnSpc>
                <a:spcPct val="90000"/>
              </a:lnSpc>
              <a:buFont typeface="Times New Roman" charset="0"/>
              <a:buNone/>
            </a:pPr>
            <a:endParaRPr lang="en-US" b="1">
              <a:solidFill>
                <a:srgbClr val="FFFFFF"/>
              </a:solidFill>
              <a:effectLst>
                <a:outerShdw blurRad="38100" dist="38100" dir="2700000" algn="tl">
                  <a:srgbClr val="000000"/>
                </a:outerShdw>
              </a:effectLst>
              <a:latin typeface="Times New Roman Bold" charset="0"/>
              <a:ea typeface="ヒラギノ明朝 ProN W6" charset="0"/>
              <a:cs typeface="ヒラギノ明朝 ProN W6" charset="0"/>
              <a:sym typeface="Times New Roman Bold" charset="0"/>
            </a:endParaRPr>
          </a:p>
          <a:p>
            <a:pPr eaLnBrk="1" hangingPunct="1">
              <a:lnSpc>
                <a:spcPct val="90000"/>
              </a:lnSpc>
              <a:buFont typeface="Times New Roman" charset="0"/>
              <a:buNone/>
            </a:pPr>
            <a:endParaRPr lang="en-US" sz="2800">
              <a:solidFill>
                <a:srgbClr val="FFFFFF"/>
              </a:solidFill>
              <a:latin typeface="Times New Roman" charset="0"/>
              <a:ea typeface="ヒラギノ明朝 ProN W3" charset="0"/>
              <a:cs typeface="ヒラギノ明朝 ProN W3" charset="0"/>
            </a:endParaRPr>
          </a:p>
          <a:p>
            <a:pPr eaLnBrk="1" hangingPunct="1">
              <a:lnSpc>
                <a:spcPct val="90000"/>
              </a:lnSpc>
              <a:buFont typeface="Times New Roman" charset="0"/>
              <a:buNone/>
            </a:pPr>
            <a:endParaRPr lang="en-US" sz="2800">
              <a:solidFill>
                <a:srgbClr val="FFFFFF"/>
              </a:solidFill>
              <a:latin typeface="Times New Roman" charset="0"/>
              <a:ea typeface="ヒラギノ明朝 ProN W3" charset="0"/>
              <a:cs typeface="ヒラギノ明朝 ProN W3" charset="0"/>
            </a:endParaRPr>
          </a:p>
        </p:txBody>
      </p:sp>
    </p:spTree>
    <p:extLst>
      <p:ext uri="{BB962C8B-B14F-4D97-AF65-F5344CB8AC3E}">
        <p14:creationId xmlns:p14="http://schemas.microsoft.com/office/powerpoint/2010/main" val="39742527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609600" y="381000"/>
            <a:ext cx="8077200" cy="744538"/>
          </a:xfrm>
        </p:spPr>
        <p:txBody>
          <a:bodyPr rIns="81279"/>
          <a:lstStyle/>
          <a:p>
            <a:pPr indent="0" eaLnBrk="1" hangingPunct="1">
              <a:defRPr/>
            </a:pPr>
            <a:r>
              <a:rPr lang="en-US" sz="3600" b="1" dirty="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Compassion </a:t>
            </a:r>
            <a:br>
              <a:rPr lang="en-US" sz="3600" b="1" dirty="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br>
            <a:r>
              <a:rPr lang="en-US" sz="3600" b="1" dirty="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 from a CBS perspective</a:t>
            </a:r>
            <a:endParaRPr lang="en-US" sz="3600" b="1" dirty="0" smtClean="0">
              <a:solidFill>
                <a:srgbClr val="FFFF00"/>
              </a:solidFill>
              <a:effectLst>
                <a:outerShdw blurRad="38100" dist="38100" dir="2700000" algn="tl">
                  <a:srgbClr val="000000"/>
                </a:outerShdw>
              </a:effectLst>
              <a:latin typeface="Times New Roman Bold" charset="0"/>
              <a:ea typeface="ヒラギノ明朝 ProN W6" charset="0"/>
              <a:cs typeface="ヒラギノ明朝 ProN W6" charset="0"/>
              <a:sym typeface="Times New Roman Bold" charset="0"/>
            </a:endParaRPr>
          </a:p>
        </p:txBody>
      </p:sp>
      <p:sp>
        <p:nvSpPr>
          <p:cNvPr id="24578" name="Rectangle 2"/>
          <p:cNvSpPr>
            <a:spLocks noGrp="1" noChangeArrowheads="1"/>
          </p:cNvSpPr>
          <p:nvPr>
            <p:ph type="body" idx="1"/>
          </p:nvPr>
        </p:nvSpPr>
        <p:spPr>
          <a:xfrm>
            <a:off x="685800" y="1676400"/>
            <a:ext cx="8229600" cy="5732463"/>
          </a:xfrm>
        </p:spPr>
        <p:txBody>
          <a:bodyPr rIns="81279"/>
          <a:lstStyle/>
          <a:p>
            <a:pPr>
              <a:defRPr/>
            </a:pPr>
            <a:r>
              <a:rPr lang="en-US" dirty="0" smtClean="0">
                <a:solidFill>
                  <a:srgbClr val="FFFFFF"/>
                </a:solidFill>
              </a:rPr>
              <a:t>Deictic </a:t>
            </a:r>
            <a:r>
              <a:rPr lang="en-US" dirty="0">
                <a:solidFill>
                  <a:srgbClr val="FFFFFF"/>
                </a:solidFill>
              </a:rPr>
              <a:t>relations are building blocks of how we experience the world, ourselves, and the flow of time.</a:t>
            </a:r>
            <a:r>
              <a:rPr lang="en-US" dirty="0" smtClean="0">
                <a:solidFill>
                  <a:srgbClr val="FFFFFF"/>
                </a:solidFill>
              </a:rPr>
              <a:t> </a:t>
            </a:r>
          </a:p>
          <a:p>
            <a:pPr>
              <a:defRPr/>
            </a:pPr>
            <a:r>
              <a:rPr lang="en-US" dirty="0">
                <a:solidFill>
                  <a:srgbClr val="FFFFFF"/>
                </a:solidFill>
              </a:rPr>
              <a:t>R</a:t>
            </a:r>
            <a:r>
              <a:rPr lang="en-US" dirty="0" smtClean="0">
                <a:solidFill>
                  <a:srgbClr val="FFFFFF"/>
                </a:solidFill>
              </a:rPr>
              <a:t>eturning </a:t>
            </a:r>
            <a:r>
              <a:rPr lang="en-US" dirty="0">
                <a:solidFill>
                  <a:srgbClr val="FFFFFF"/>
                </a:solidFill>
              </a:rPr>
              <a:t>to an awareness of self-as-context offers us a non-attached and dis-identified relationship to our experiences. </a:t>
            </a:r>
            <a:endParaRPr lang="en-US" dirty="0" smtClean="0">
              <a:solidFill>
                <a:srgbClr val="FFFFFF"/>
              </a:solidFill>
            </a:endParaRPr>
          </a:p>
          <a:p>
            <a:pPr>
              <a:defRPr/>
            </a:pPr>
            <a:r>
              <a:rPr lang="en-US" dirty="0" smtClean="0">
                <a:solidFill>
                  <a:srgbClr val="FFFFFF"/>
                </a:solidFill>
              </a:rPr>
              <a:t>This </a:t>
            </a:r>
            <a:r>
              <a:rPr lang="en-US" dirty="0">
                <a:solidFill>
                  <a:srgbClr val="FFFFFF"/>
                </a:solidFill>
              </a:rPr>
              <a:t>allows the habitual stimulus functions of our painful private events and stories to hold less influence over us.  </a:t>
            </a:r>
            <a:endParaRPr lang="en-US" dirty="0" smtClean="0">
              <a:solidFill>
                <a:srgbClr val="FFFFFF"/>
              </a:solidFill>
            </a:endParaRPr>
          </a:p>
          <a:p>
            <a:pPr marL="39688" indent="0" eaLnBrk="1" hangingPunct="1">
              <a:lnSpc>
                <a:spcPct val="90000"/>
              </a:lnSpc>
              <a:buFont typeface="Times New Roman" charset="0"/>
              <a:buNone/>
              <a:defRPr/>
            </a:pPr>
            <a:endParaRPr lang="en-US" b="1" dirty="0">
              <a:solidFill>
                <a:srgbClr val="FFFFFF"/>
              </a:solidFill>
              <a:effectLst>
                <a:outerShdw blurRad="38100" dist="38100" dir="2700000" algn="tl">
                  <a:srgbClr val="000000"/>
                </a:outerShdw>
              </a:effectLst>
              <a:latin typeface="Times New Roman Bold" charset="0"/>
              <a:ea typeface="ヒラギノ明朝 ProN W6" charset="0"/>
              <a:cs typeface="ヒラギノ明朝 ProN W6" charset="0"/>
              <a:sym typeface="Times New Roman Bold" charset="0"/>
            </a:endParaRPr>
          </a:p>
          <a:p>
            <a:pPr marL="39688" indent="0" eaLnBrk="1" hangingPunct="1">
              <a:lnSpc>
                <a:spcPct val="90000"/>
              </a:lnSpc>
              <a:buFont typeface="Times New Roman" charset="0"/>
              <a:buNone/>
              <a:defRPr/>
            </a:pPr>
            <a:endParaRPr lang="en-US" sz="2800" dirty="0">
              <a:solidFill>
                <a:srgbClr val="FFFFFF"/>
              </a:solidFill>
            </a:endParaRPr>
          </a:p>
          <a:p>
            <a:pPr marL="39688" indent="0" eaLnBrk="1" hangingPunct="1">
              <a:lnSpc>
                <a:spcPct val="90000"/>
              </a:lnSpc>
              <a:buFont typeface="Times New Roman" charset="0"/>
              <a:buNone/>
              <a:defRPr/>
            </a:pPr>
            <a:endParaRPr lang="en-US" sz="2800" dirty="0" smtClean="0">
              <a:solidFill>
                <a:srgbClr val="FFFFFF"/>
              </a:solidFill>
            </a:endParaRPr>
          </a:p>
        </p:txBody>
      </p:sp>
    </p:spTree>
    <p:extLst>
      <p:ext uri="{BB962C8B-B14F-4D97-AF65-F5344CB8AC3E}">
        <p14:creationId xmlns:p14="http://schemas.microsoft.com/office/powerpoint/2010/main" val="33833964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p:cNvSpPr>
          <p:nvPr>
            <p:ph type="body" idx="1"/>
          </p:nvPr>
        </p:nvSpPr>
        <p:spPr bwMode="auto">
          <a:xfrm>
            <a:off x="0" y="228600"/>
            <a:ext cx="7772400" cy="5237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935038" indent="-935038" defTabSz="415925" eaLnBrk="1">
              <a:buClr>
                <a:srgbClr val="FFFF00"/>
              </a:buClr>
              <a:buFont typeface="Times New Roman" charset="0"/>
              <a:buChar char="•"/>
              <a:defRPr/>
            </a:pPr>
            <a:r>
              <a:rPr lang="en-US" sz="3600" dirty="0" smtClean="0">
                <a:solidFill>
                  <a:srgbClr val="FFFF00"/>
                </a:solidFill>
                <a:latin typeface="Times New Roman"/>
                <a:cs typeface="Times New Roman"/>
              </a:rPr>
              <a:t>“Our human compassion binds us the one to the other - not in pity or patronizingly, but as human beings who have learnt how to turn our common suffering into hope for the future.”</a:t>
            </a:r>
          </a:p>
          <a:p>
            <a:pPr marL="935038" indent="-935038" defTabSz="415925" eaLnBrk="1">
              <a:buClr>
                <a:srgbClr val="FFFF00"/>
              </a:buClr>
              <a:buFont typeface="Times New Roman" charset="0"/>
              <a:buChar char="•"/>
              <a:defRPr/>
            </a:pPr>
            <a:endParaRPr lang="en-US" sz="3600" b="1" dirty="0" smtClean="0">
              <a:solidFill>
                <a:srgbClr val="FFFF00"/>
              </a:solidFill>
              <a:latin typeface="Times New Roman"/>
              <a:cs typeface="Times New Roman"/>
              <a:sym typeface="Times New Roman" charset="0"/>
            </a:endParaRPr>
          </a:p>
          <a:p>
            <a:pPr marL="935038" indent="-935038" defTabSz="415925" eaLnBrk="1">
              <a:buClr>
                <a:srgbClr val="FFFF00"/>
              </a:buClr>
              <a:buFont typeface="Times New Roman" charset="0"/>
              <a:buChar char="•"/>
              <a:defRPr/>
            </a:pPr>
            <a:r>
              <a:rPr lang="en-US" sz="3600" b="1" dirty="0" smtClean="0">
                <a:solidFill>
                  <a:srgbClr val="FFFF00"/>
                </a:solidFill>
                <a:latin typeface="Times New Roman"/>
                <a:cs typeface="Times New Roman"/>
                <a:sym typeface="Times New Roman" charset="0"/>
              </a:rPr>
              <a:t>Nelson Mandela</a:t>
            </a:r>
          </a:p>
        </p:txBody>
      </p:sp>
      <p:pic>
        <p:nvPicPr>
          <p:cNvPr id="29698" name="Picture 2" descr="Candle Light 027.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27600" y="35052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80807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2">
                                            <p:txEl>
                                              <p:pRg st="2" end="2"/>
                                            </p:txEl>
                                          </p:spTgt>
                                        </p:tgtEl>
                                        <p:attrNameLst>
                                          <p:attrName>style.visibility</p:attrName>
                                        </p:attrNameLst>
                                      </p:cBhvr>
                                      <p:to>
                                        <p:strVal val="visible"/>
                                      </p:to>
                                    </p:set>
                                    <p:anim calcmode="lin" valueType="num">
                                      <p:cBhvr additive="base">
                                        <p:cTn id="13"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609600" y="381000"/>
            <a:ext cx="8077200" cy="744538"/>
          </a:xfrm>
        </p:spPr>
        <p:txBody>
          <a:bodyPr rIns="81279"/>
          <a:lstStyle/>
          <a:p>
            <a:pPr indent="0" eaLnBrk="1" hangingPunct="1">
              <a:defRPr/>
            </a:pPr>
            <a:r>
              <a:rPr lang="en-US" sz="3600" b="1" dirty="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Compassion </a:t>
            </a:r>
            <a:br>
              <a:rPr lang="en-US" sz="3600" b="1" dirty="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br>
            <a:r>
              <a:rPr lang="en-US" sz="3600" b="1" dirty="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 from a CBS perspective</a:t>
            </a:r>
            <a:endParaRPr lang="en-US" sz="3600" b="1" dirty="0" smtClean="0">
              <a:solidFill>
                <a:srgbClr val="FFFF00"/>
              </a:solidFill>
              <a:effectLst>
                <a:outerShdw blurRad="38100" dist="38100" dir="2700000" algn="tl">
                  <a:srgbClr val="000000"/>
                </a:outerShdw>
              </a:effectLst>
              <a:latin typeface="Times New Roman Bold" charset="0"/>
              <a:ea typeface="ヒラギノ明朝 ProN W6" charset="0"/>
              <a:cs typeface="ヒラギノ明朝 ProN W6" charset="0"/>
              <a:sym typeface="Times New Roman Bold" charset="0"/>
            </a:endParaRPr>
          </a:p>
        </p:txBody>
      </p:sp>
      <p:sp>
        <p:nvSpPr>
          <p:cNvPr id="24578" name="Rectangle 2"/>
          <p:cNvSpPr>
            <a:spLocks noGrp="1" noChangeArrowheads="1"/>
          </p:cNvSpPr>
          <p:nvPr>
            <p:ph type="body" idx="1"/>
          </p:nvPr>
        </p:nvSpPr>
        <p:spPr>
          <a:xfrm>
            <a:off x="685800" y="1676400"/>
            <a:ext cx="8229600" cy="5732463"/>
          </a:xfrm>
        </p:spPr>
        <p:txBody>
          <a:bodyPr rIns="81279"/>
          <a:lstStyle/>
          <a:p>
            <a:r>
              <a:rPr lang="en-US">
                <a:solidFill>
                  <a:srgbClr val="FFFFFF"/>
                </a:solidFill>
                <a:latin typeface="Times New Roman" charset="0"/>
                <a:ea typeface="ヒラギノ明朝 ProN W3" charset="0"/>
                <a:cs typeface="ヒラギノ明朝 ProN W3" charset="0"/>
              </a:rPr>
              <a:t>From the perspective of the I-Here-Nowness of being, I can view my own suffering as I might view the suffering of another, and be touched by the pain in that experience, without the dominant interference of my verbal learning history, with its potential for shaming self-evaluations (Vilardaga, 2009; Hayes, 2008). </a:t>
            </a:r>
            <a:endParaRPr lang="en-US" b="1">
              <a:solidFill>
                <a:srgbClr val="FFFFFF"/>
              </a:solidFill>
              <a:effectLst>
                <a:outerShdw blurRad="38100" dist="38100" dir="2700000" algn="tl">
                  <a:srgbClr val="000000"/>
                </a:outerShdw>
              </a:effectLst>
              <a:latin typeface="Times New Roman Bold" charset="0"/>
              <a:ea typeface="ヒラギノ明朝 ProN W6" charset="0"/>
              <a:cs typeface="ヒラギノ明朝 ProN W6" charset="0"/>
              <a:sym typeface="Times New Roman Bold" charset="0"/>
            </a:endParaRPr>
          </a:p>
          <a:p>
            <a:pPr eaLnBrk="1" hangingPunct="1">
              <a:lnSpc>
                <a:spcPct val="90000"/>
              </a:lnSpc>
              <a:buFont typeface="Times New Roman" charset="0"/>
              <a:buNone/>
            </a:pPr>
            <a:endParaRPr lang="en-US" b="1">
              <a:solidFill>
                <a:srgbClr val="FFFFFF"/>
              </a:solidFill>
              <a:effectLst>
                <a:outerShdw blurRad="38100" dist="38100" dir="2700000" algn="tl">
                  <a:srgbClr val="000000"/>
                </a:outerShdw>
              </a:effectLst>
              <a:latin typeface="Times New Roman Bold" charset="0"/>
              <a:ea typeface="ヒラギノ明朝 ProN W6" charset="0"/>
              <a:cs typeface="ヒラギノ明朝 ProN W6" charset="0"/>
              <a:sym typeface="Times New Roman Bold" charset="0"/>
            </a:endParaRPr>
          </a:p>
          <a:p>
            <a:pPr eaLnBrk="1" hangingPunct="1">
              <a:lnSpc>
                <a:spcPct val="90000"/>
              </a:lnSpc>
              <a:buFont typeface="Times New Roman" charset="0"/>
              <a:buNone/>
            </a:pPr>
            <a:endParaRPr lang="en-US" sz="2800">
              <a:solidFill>
                <a:srgbClr val="FFFFFF"/>
              </a:solidFill>
              <a:latin typeface="Times New Roman" charset="0"/>
              <a:ea typeface="ヒラギノ明朝 ProN W3" charset="0"/>
              <a:cs typeface="ヒラギノ明朝 ProN W3" charset="0"/>
            </a:endParaRPr>
          </a:p>
          <a:p>
            <a:pPr eaLnBrk="1" hangingPunct="1">
              <a:lnSpc>
                <a:spcPct val="90000"/>
              </a:lnSpc>
              <a:buFont typeface="Times New Roman" charset="0"/>
              <a:buNone/>
            </a:pPr>
            <a:endParaRPr lang="en-US" sz="2800">
              <a:solidFill>
                <a:srgbClr val="FFFFFF"/>
              </a:solidFill>
              <a:latin typeface="Times New Roman" charset="0"/>
              <a:ea typeface="ヒラギノ明朝 ProN W3" charset="0"/>
              <a:cs typeface="ヒラギノ明朝 ProN W3" charset="0"/>
            </a:endParaRPr>
          </a:p>
        </p:txBody>
      </p:sp>
    </p:spTree>
    <p:extLst>
      <p:ext uri="{BB962C8B-B14F-4D97-AF65-F5344CB8AC3E}">
        <p14:creationId xmlns:p14="http://schemas.microsoft.com/office/powerpoint/2010/main" val="412903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60538" y="4267200"/>
            <a:ext cx="4068762" cy="1743075"/>
            <a:chOff x="1115" y="2688"/>
            <a:chExt cx="2563" cy="1098"/>
          </a:xfrm>
        </p:grpSpPr>
        <p:sp>
          <p:nvSpPr>
            <p:cNvPr id="15378" name="Oval 3"/>
            <p:cNvSpPr>
              <a:spLocks noChangeArrowheads="1"/>
            </p:cNvSpPr>
            <p:nvPr/>
          </p:nvSpPr>
          <p:spPr bwMode="auto">
            <a:xfrm>
              <a:off x="2651" y="3423"/>
              <a:ext cx="96" cy="9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5379" name="Oval 4"/>
            <p:cNvSpPr>
              <a:spLocks noChangeArrowheads="1"/>
            </p:cNvSpPr>
            <p:nvPr/>
          </p:nvSpPr>
          <p:spPr bwMode="auto">
            <a:xfrm rot="-7092341">
              <a:off x="2022" y="2464"/>
              <a:ext cx="768" cy="148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5380" name="Oval 5"/>
            <p:cNvSpPr>
              <a:spLocks noChangeArrowheads="1"/>
            </p:cNvSpPr>
            <p:nvPr/>
          </p:nvSpPr>
          <p:spPr bwMode="auto">
            <a:xfrm>
              <a:off x="1587" y="3429"/>
              <a:ext cx="357" cy="357"/>
            </a:xfrm>
            <a:prstGeom prst="ellipse">
              <a:avLst/>
            </a:prstGeom>
            <a:solidFill>
              <a:schemeClr val="bg2">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5381" name="Text Box 6"/>
            <p:cNvSpPr txBox="1">
              <a:spLocks noChangeArrowheads="1"/>
            </p:cNvSpPr>
            <p:nvPr/>
          </p:nvSpPr>
          <p:spPr bwMode="auto">
            <a:xfrm>
              <a:off x="1115" y="3512"/>
              <a:ext cx="6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12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9pPr>
            </a:lstStyle>
            <a:p>
              <a:pPr algn="r" eaLnBrk="1" hangingPunct="1">
                <a:spcBef>
                  <a:spcPct val="50000"/>
                </a:spcBef>
              </a:pPr>
              <a:r>
                <a:rPr kumimoji="1" lang="en-US" altLang="ja-JP" b="1" smtClean="0">
                  <a:solidFill>
                    <a:srgbClr val="FFFFFF"/>
                  </a:solidFill>
                  <a:ea typeface="MS PGothic" charset="0"/>
                  <a:cs typeface="MS PGothic" charset="0"/>
                </a:rPr>
                <a:t>THEN</a:t>
              </a:r>
            </a:p>
          </p:txBody>
        </p:sp>
        <p:sp>
          <p:nvSpPr>
            <p:cNvPr id="15382" name="Oval 7"/>
            <p:cNvSpPr>
              <a:spLocks noChangeArrowheads="1"/>
            </p:cNvSpPr>
            <p:nvPr/>
          </p:nvSpPr>
          <p:spPr bwMode="auto">
            <a:xfrm>
              <a:off x="2915" y="2691"/>
              <a:ext cx="357" cy="357"/>
            </a:xfrm>
            <a:prstGeom prst="ellipse">
              <a:avLst/>
            </a:prstGeom>
            <a:solidFill>
              <a:srgbClr val="FF0000">
                <a:alpha val="3686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5383" name="Text Box 8"/>
            <p:cNvSpPr txBox="1">
              <a:spLocks noChangeArrowheads="1"/>
            </p:cNvSpPr>
            <p:nvPr/>
          </p:nvSpPr>
          <p:spPr bwMode="auto">
            <a:xfrm>
              <a:off x="3027" y="2688"/>
              <a:ext cx="6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12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9pPr>
            </a:lstStyle>
            <a:p>
              <a:pPr eaLnBrk="1" hangingPunct="1">
                <a:spcBef>
                  <a:spcPct val="50000"/>
                </a:spcBef>
              </a:pPr>
              <a:r>
                <a:rPr kumimoji="1" lang="en-US" altLang="ja-JP" b="1" smtClean="0">
                  <a:solidFill>
                    <a:srgbClr val="FF0000"/>
                  </a:solidFill>
                  <a:ea typeface="MS PGothic" charset="0"/>
                  <a:cs typeface="MS PGothic" charset="0"/>
                </a:rPr>
                <a:t>NOW</a:t>
              </a:r>
            </a:p>
          </p:txBody>
        </p:sp>
      </p:grpSp>
      <p:grpSp>
        <p:nvGrpSpPr>
          <p:cNvPr id="3" name="Group 9"/>
          <p:cNvGrpSpPr>
            <a:grpSpLocks/>
          </p:cNvGrpSpPr>
          <p:nvPr/>
        </p:nvGrpSpPr>
        <p:grpSpPr bwMode="auto">
          <a:xfrm>
            <a:off x="3873500" y="1993900"/>
            <a:ext cx="1612900" cy="3211513"/>
            <a:chOff x="2440" y="1256"/>
            <a:chExt cx="1016" cy="2023"/>
          </a:xfrm>
        </p:grpSpPr>
        <p:sp>
          <p:nvSpPr>
            <p:cNvPr id="15372" name="Oval 10"/>
            <p:cNvSpPr>
              <a:spLocks noChangeArrowheads="1"/>
            </p:cNvSpPr>
            <p:nvPr/>
          </p:nvSpPr>
          <p:spPr bwMode="auto">
            <a:xfrm>
              <a:off x="2464" y="1965"/>
              <a:ext cx="96" cy="9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5373" name="Oval 11"/>
            <p:cNvSpPr>
              <a:spLocks noChangeArrowheads="1"/>
            </p:cNvSpPr>
            <p:nvPr/>
          </p:nvSpPr>
          <p:spPr bwMode="auto">
            <a:xfrm>
              <a:off x="2496" y="1504"/>
              <a:ext cx="768" cy="1488"/>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5374" name="Oval 12"/>
            <p:cNvSpPr>
              <a:spLocks noChangeArrowheads="1"/>
            </p:cNvSpPr>
            <p:nvPr/>
          </p:nvSpPr>
          <p:spPr bwMode="auto">
            <a:xfrm>
              <a:off x="2688" y="1293"/>
              <a:ext cx="357" cy="357"/>
            </a:xfrm>
            <a:prstGeom prst="ellipse">
              <a:avLst/>
            </a:prstGeom>
            <a:solidFill>
              <a:schemeClr val="bg2">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5375" name="Text Box 13"/>
            <p:cNvSpPr txBox="1">
              <a:spLocks noChangeArrowheads="1"/>
            </p:cNvSpPr>
            <p:nvPr/>
          </p:nvSpPr>
          <p:spPr bwMode="auto">
            <a:xfrm>
              <a:off x="2440" y="1256"/>
              <a:ext cx="6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12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9pPr>
            </a:lstStyle>
            <a:p>
              <a:pPr algn="r" eaLnBrk="1" hangingPunct="1">
                <a:spcBef>
                  <a:spcPct val="50000"/>
                </a:spcBef>
              </a:pPr>
              <a:r>
                <a:rPr kumimoji="1" lang="en-US" altLang="ja-JP" b="1" smtClean="0">
                  <a:solidFill>
                    <a:srgbClr val="FFFFFF"/>
                  </a:solidFill>
                  <a:ea typeface="MS PGothic" charset="0"/>
                  <a:cs typeface="MS PGothic" charset="0"/>
                </a:rPr>
                <a:t>YOU</a:t>
              </a:r>
            </a:p>
          </p:txBody>
        </p:sp>
        <p:sp>
          <p:nvSpPr>
            <p:cNvPr id="15376" name="Oval 14"/>
            <p:cNvSpPr>
              <a:spLocks noChangeArrowheads="1"/>
            </p:cNvSpPr>
            <p:nvPr/>
          </p:nvSpPr>
          <p:spPr bwMode="auto">
            <a:xfrm>
              <a:off x="2709" y="2851"/>
              <a:ext cx="357" cy="357"/>
            </a:xfrm>
            <a:prstGeom prst="ellipse">
              <a:avLst/>
            </a:prstGeom>
            <a:solidFill>
              <a:srgbClr val="0000FF">
                <a:alpha val="3686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5377" name="Text Box 15"/>
            <p:cNvSpPr txBox="1">
              <a:spLocks noChangeArrowheads="1"/>
            </p:cNvSpPr>
            <p:nvPr/>
          </p:nvSpPr>
          <p:spPr bwMode="auto">
            <a:xfrm>
              <a:off x="2805" y="3048"/>
              <a:ext cx="6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12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9pPr>
            </a:lstStyle>
            <a:p>
              <a:pPr eaLnBrk="1" hangingPunct="1">
                <a:spcBef>
                  <a:spcPct val="50000"/>
                </a:spcBef>
              </a:pPr>
              <a:r>
                <a:rPr kumimoji="1" lang="en-US" altLang="ja-JP" b="1" smtClean="0">
                  <a:solidFill>
                    <a:srgbClr val="FFFFFF"/>
                  </a:solidFill>
                  <a:ea typeface="MS PGothic" charset="0"/>
                  <a:cs typeface="MS PGothic" charset="0"/>
                </a:rPr>
                <a:t>I</a:t>
              </a:r>
            </a:p>
          </p:txBody>
        </p:sp>
      </p:grpSp>
      <p:grpSp>
        <p:nvGrpSpPr>
          <p:cNvPr id="4" name="Group 16"/>
          <p:cNvGrpSpPr>
            <a:grpSpLocks/>
          </p:cNvGrpSpPr>
          <p:nvPr/>
        </p:nvGrpSpPr>
        <p:grpSpPr bwMode="auto">
          <a:xfrm>
            <a:off x="3738563" y="4087813"/>
            <a:ext cx="3730625" cy="1801812"/>
            <a:chOff x="2337" y="2683"/>
            <a:chExt cx="2350" cy="1135"/>
          </a:xfrm>
        </p:grpSpPr>
        <p:sp>
          <p:nvSpPr>
            <p:cNvPr id="15366" name="Oval 17"/>
            <p:cNvSpPr>
              <a:spLocks noChangeArrowheads="1"/>
            </p:cNvSpPr>
            <p:nvPr/>
          </p:nvSpPr>
          <p:spPr bwMode="auto">
            <a:xfrm>
              <a:off x="3872" y="3020"/>
              <a:ext cx="96" cy="96"/>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5367" name="Oval 18"/>
            <p:cNvSpPr>
              <a:spLocks noChangeArrowheads="1"/>
            </p:cNvSpPr>
            <p:nvPr/>
          </p:nvSpPr>
          <p:spPr bwMode="auto">
            <a:xfrm rot="7184564">
              <a:off x="3084" y="2464"/>
              <a:ext cx="768" cy="1488"/>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5368" name="Oval 19"/>
            <p:cNvSpPr>
              <a:spLocks noChangeArrowheads="1"/>
            </p:cNvSpPr>
            <p:nvPr/>
          </p:nvSpPr>
          <p:spPr bwMode="auto">
            <a:xfrm>
              <a:off x="2633" y="2683"/>
              <a:ext cx="357" cy="357"/>
            </a:xfrm>
            <a:prstGeom prst="ellipse">
              <a:avLst/>
            </a:prstGeom>
            <a:solidFill>
              <a:srgbClr val="00FF00">
                <a:alpha val="3686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5369" name="Text Box 20"/>
            <p:cNvSpPr txBox="1">
              <a:spLocks noChangeArrowheads="1"/>
            </p:cNvSpPr>
            <p:nvPr/>
          </p:nvSpPr>
          <p:spPr bwMode="auto">
            <a:xfrm>
              <a:off x="2337" y="2688"/>
              <a:ext cx="6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12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9pPr>
            </a:lstStyle>
            <a:p>
              <a:pPr eaLnBrk="1" hangingPunct="1">
                <a:spcBef>
                  <a:spcPct val="50000"/>
                </a:spcBef>
              </a:pPr>
              <a:r>
                <a:rPr kumimoji="1" lang="en-US" altLang="ja-JP" b="1" smtClean="0">
                  <a:solidFill>
                    <a:srgbClr val="00FF00"/>
                  </a:solidFill>
                  <a:ea typeface="MS PGothic" charset="0"/>
                  <a:cs typeface="MS PGothic" charset="0"/>
                </a:rPr>
                <a:t>HERE</a:t>
              </a:r>
            </a:p>
          </p:txBody>
        </p:sp>
        <p:sp>
          <p:nvSpPr>
            <p:cNvPr id="15370" name="Oval 21"/>
            <p:cNvSpPr>
              <a:spLocks noChangeArrowheads="1"/>
            </p:cNvSpPr>
            <p:nvPr/>
          </p:nvSpPr>
          <p:spPr bwMode="auto">
            <a:xfrm>
              <a:off x="3932" y="3461"/>
              <a:ext cx="357" cy="357"/>
            </a:xfrm>
            <a:prstGeom prst="ellipse">
              <a:avLst/>
            </a:prstGeom>
            <a:solidFill>
              <a:schemeClr val="bg2">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5371" name="Text Box 22"/>
            <p:cNvSpPr txBox="1">
              <a:spLocks noChangeArrowheads="1"/>
            </p:cNvSpPr>
            <p:nvPr/>
          </p:nvSpPr>
          <p:spPr bwMode="auto">
            <a:xfrm>
              <a:off x="4036" y="3512"/>
              <a:ext cx="6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12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9pPr>
            </a:lstStyle>
            <a:p>
              <a:pPr algn="r" eaLnBrk="1" hangingPunct="1">
                <a:spcBef>
                  <a:spcPct val="50000"/>
                </a:spcBef>
              </a:pPr>
              <a:r>
                <a:rPr kumimoji="1" lang="en-US" altLang="ja-JP" b="1" smtClean="0">
                  <a:solidFill>
                    <a:srgbClr val="FFFFFF"/>
                  </a:solidFill>
                  <a:ea typeface="MS PGothic" charset="0"/>
                  <a:cs typeface="MS PGothic" charset="0"/>
                </a:rPr>
                <a:t>THERE</a:t>
              </a:r>
            </a:p>
          </p:txBody>
        </p:sp>
      </p:grpSp>
      <p:sp>
        <p:nvSpPr>
          <p:cNvPr id="1174551" name="Rectangle 23"/>
          <p:cNvSpPr>
            <a:spLocks noChangeArrowheads="1"/>
          </p:cNvSpPr>
          <p:nvPr/>
        </p:nvSpPr>
        <p:spPr bwMode="auto">
          <a:xfrm>
            <a:off x="709613" y="222250"/>
            <a:ext cx="7815262" cy="1446213"/>
          </a:xfrm>
          <a:prstGeom prst="rect">
            <a:avLst/>
          </a:prstGeom>
          <a:noFill/>
          <a:ln>
            <a:noFill/>
          </a:ln>
          <a:effectLst/>
          <a:extLst/>
        </p:spPr>
        <p:txBody>
          <a:bodyPr wrap="none">
            <a:spAutoFit/>
          </a:bodyPr>
          <a:lstStyle/>
          <a:p>
            <a:pPr algn="ctr">
              <a:defRPr/>
            </a:pPr>
            <a:r>
              <a:rPr lang="en-US" altLang="ja-JP" sz="4400" dirty="0">
                <a:solidFill>
                  <a:srgbClr val="FFCC00"/>
                </a:solidFill>
                <a:effectLst>
                  <a:outerShdw blurRad="38100" dist="38100" dir="2700000" algn="tl">
                    <a:srgbClr val="DDDDDD"/>
                  </a:outerShdw>
                </a:effectLst>
                <a:latin typeface="Times New Roman" charset="0"/>
                <a:ea typeface="ヒラギノ明朝 ProN W3" charset="0"/>
                <a:cs typeface="ＭＳ Ｐゴシック" charset="0"/>
                <a:sym typeface="Times New Roman" charset="0"/>
              </a:rPr>
              <a:t>Formation of Self-as-Context:</a:t>
            </a:r>
            <a:br>
              <a:rPr lang="en-US" altLang="ja-JP" sz="4400" dirty="0">
                <a:solidFill>
                  <a:srgbClr val="FFCC00"/>
                </a:solidFill>
                <a:effectLst>
                  <a:outerShdw blurRad="38100" dist="38100" dir="2700000" algn="tl">
                    <a:srgbClr val="DDDDDD"/>
                  </a:outerShdw>
                </a:effectLst>
                <a:latin typeface="Times New Roman" charset="0"/>
                <a:ea typeface="ヒラギノ明朝 ProN W3" charset="0"/>
                <a:cs typeface="ＭＳ Ｐゴシック" charset="0"/>
                <a:sym typeface="Times New Roman" charset="0"/>
              </a:rPr>
            </a:br>
            <a:r>
              <a:rPr lang="en-US" altLang="ja-JP" sz="4400" dirty="0">
                <a:solidFill>
                  <a:srgbClr val="FFCC00"/>
                </a:solidFill>
                <a:effectLst>
                  <a:outerShdw blurRad="38100" dist="38100" dir="2700000" algn="tl">
                    <a:srgbClr val="DDDDDD"/>
                  </a:outerShdw>
                </a:effectLst>
                <a:latin typeface="Times New Roman" charset="0"/>
                <a:ea typeface="ヒラギノ明朝 ProN W3" charset="0"/>
                <a:cs typeface="ＭＳ Ｐゴシック" charset="0"/>
                <a:sym typeface="Times New Roman" charset="0"/>
              </a:rPr>
              <a:t>The No-Thing Self (Hayes, 2008)</a:t>
            </a:r>
            <a:endParaRPr lang="en-US" sz="4400" dirty="0">
              <a:solidFill>
                <a:srgbClr val="FFCC00"/>
              </a:solidFill>
              <a:effectLst>
                <a:outerShdw blurRad="38100" dist="38100" dir="2700000" algn="tl">
                  <a:srgbClr val="DDDDDD"/>
                </a:outerShdw>
              </a:effectLst>
              <a:latin typeface="Times New Roman" charset="0"/>
              <a:ea typeface="ヒラギノ明朝 ProN W3" charset="0"/>
              <a:cs typeface="ヒラギノ明朝 ProN W3"/>
              <a:sym typeface="Times New Roman" charset="0"/>
            </a:endParaRPr>
          </a:p>
        </p:txBody>
      </p:sp>
    </p:spTree>
    <p:extLst>
      <p:ext uri="{BB962C8B-B14F-4D97-AF65-F5344CB8AC3E}">
        <p14:creationId xmlns:p14="http://schemas.microsoft.com/office/powerpoint/2010/main" val="6445883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4300538" y="4157663"/>
            <a:ext cx="566737" cy="566737"/>
          </a:xfrm>
          <a:prstGeom prst="ellipse">
            <a:avLst/>
          </a:prstGeom>
          <a:solidFill>
            <a:srgbClr val="007CFF"/>
          </a:solidFill>
          <a:ln w="12700">
            <a:solidFill>
              <a:schemeClr val="tx1"/>
            </a:solidFill>
            <a:round/>
            <a:headEnd/>
            <a:tailEnd/>
          </a:ln>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6387" name="Oval 3"/>
          <p:cNvSpPr>
            <a:spLocks noChangeArrowheads="1"/>
          </p:cNvSpPr>
          <p:nvPr/>
        </p:nvSpPr>
        <p:spPr bwMode="auto">
          <a:xfrm>
            <a:off x="4445000" y="4516438"/>
            <a:ext cx="152400" cy="152400"/>
          </a:xfrm>
          <a:prstGeom prst="ellipse">
            <a:avLst/>
          </a:prstGeom>
          <a:solidFill>
            <a:srgbClr val="0000FF"/>
          </a:solidFill>
          <a:ln w="12700">
            <a:solidFill>
              <a:schemeClr val="tx1"/>
            </a:solidFill>
            <a:round/>
            <a:headEnd/>
            <a:tailEnd/>
          </a:ln>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6388" name="Oval 4"/>
          <p:cNvSpPr>
            <a:spLocks noChangeArrowheads="1"/>
          </p:cNvSpPr>
          <p:nvPr/>
        </p:nvSpPr>
        <p:spPr bwMode="auto">
          <a:xfrm>
            <a:off x="4681538" y="4341813"/>
            <a:ext cx="152400" cy="152400"/>
          </a:xfrm>
          <a:prstGeom prst="ellipse">
            <a:avLst/>
          </a:prstGeom>
          <a:solidFill>
            <a:srgbClr val="FF0000"/>
          </a:solidFill>
          <a:ln w="12700">
            <a:solidFill>
              <a:schemeClr val="tx1"/>
            </a:solidFill>
            <a:round/>
            <a:headEnd/>
            <a:tailEnd/>
          </a:ln>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6389" name="Oval 5"/>
          <p:cNvSpPr>
            <a:spLocks noChangeArrowheads="1"/>
          </p:cNvSpPr>
          <p:nvPr/>
        </p:nvSpPr>
        <p:spPr bwMode="auto">
          <a:xfrm>
            <a:off x="4400550" y="4260850"/>
            <a:ext cx="152400" cy="152400"/>
          </a:xfrm>
          <a:prstGeom prst="ellipse">
            <a:avLst/>
          </a:prstGeom>
          <a:solidFill>
            <a:srgbClr val="00FF00"/>
          </a:solidFill>
          <a:ln w="12700">
            <a:solidFill>
              <a:schemeClr val="tx1"/>
            </a:solidFill>
            <a:round/>
            <a:headEnd/>
            <a:tailEnd/>
          </a:ln>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6390" name="Oval 6"/>
          <p:cNvSpPr>
            <a:spLocks noChangeArrowheads="1"/>
          </p:cNvSpPr>
          <p:nvPr/>
        </p:nvSpPr>
        <p:spPr bwMode="auto">
          <a:xfrm>
            <a:off x="3962400" y="2247900"/>
            <a:ext cx="1219200" cy="23622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6391" name="Oval 7"/>
          <p:cNvSpPr>
            <a:spLocks noChangeArrowheads="1"/>
          </p:cNvSpPr>
          <p:nvPr/>
        </p:nvSpPr>
        <p:spPr bwMode="auto">
          <a:xfrm rot="-7092341">
            <a:off x="3086100" y="3771900"/>
            <a:ext cx="1219200" cy="2362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6392" name="Oval 8"/>
          <p:cNvSpPr>
            <a:spLocks noChangeArrowheads="1"/>
          </p:cNvSpPr>
          <p:nvPr/>
        </p:nvSpPr>
        <p:spPr bwMode="auto">
          <a:xfrm rot="7184564">
            <a:off x="4838700" y="3771900"/>
            <a:ext cx="1219200" cy="23622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6393" name="Rectangle 9"/>
          <p:cNvSpPr>
            <a:spLocks noGrp="1" noChangeArrowheads="1"/>
          </p:cNvSpPr>
          <p:nvPr>
            <p:ph type="title"/>
          </p:nvPr>
        </p:nvSpPr>
        <p:spPr/>
        <p:txBody>
          <a:bodyPr/>
          <a:lstStyle/>
          <a:p>
            <a:r>
              <a:rPr lang="en-US" altLang="ja-JP" sz="3600">
                <a:solidFill>
                  <a:srgbClr val="FFCC00"/>
                </a:solidFill>
                <a:latin typeface="Times New Roman" charset="0"/>
                <a:ea typeface="MS PGothic" charset="0"/>
                <a:cs typeface="MS PGothic" charset="0"/>
              </a:rPr>
              <a:t>I-Here-Nowness of Perspective Taking</a:t>
            </a:r>
            <a:endParaRPr lang="en-US" altLang="ja-JP" sz="2800">
              <a:solidFill>
                <a:srgbClr val="FFCC00"/>
              </a:solidFill>
              <a:latin typeface="Times New Roman" charset="0"/>
              <a:ea typeface="MS PGothic" charset="0"/>
              <a:cs typeface="MS PGothic" charset="0"/>
            </a:endParaRPr>
          </a:p>
        </p:txBody>
      </p:sp>
      <p:sp>
        <p:nvSpPr>
          <p:cNvPr id="16394" name="Line 10"/>
          <p:cNvSpPr>
            <a:spLocks noChangeShapeType="1"/>
          </p:cNvSpPr>
          <p:nvPr/>
        </p:nvSpPr>
        <p:spPr bwMode="auto">
          <a:xfrm flipV="1">
            <a:off x="4775200" y="3657600"/>
            <a:ext cx="1079500" cy="603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smtClean="0">
              <a:solidFill>
                <a:srgbClr val="000000"/>
              </a:solidFill>
              <a:latin typeface="Times New Roman" charset="0"/>
              <a:ea typeface="ヒラギノ明朝 ProN W3" charset="0"/>
              <a:cs typeface="ヒラギノ明朝 ProN W3" charset="0"/>
              <a:sym typeface="Times New Roman" charset="0"/>
            </a:endParaRPr>
          </a:p>
        </p:txBody>
      </p:sp>
      <p:sp>
        <p:nvSpPr>
          <p:cNvPr id="16395" name="Text Box 11"/>
          <p:cNvSpPr txBox="1">
            <a:spLocks noChangeArrowheads="1"/>
          </p:cNvSpPr>
          <p:nvPr/>
        </p:nvSpPr>
        <p:spPr bwMode="auto">
          <a:xfrm>
            <a:off x="5854700" y="3246438"/>
            <a:ext cx="275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12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12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1200">
                <a:solidFill>
                  <a:srgbClr val="000000"/>
                </a:solidFill>
                <a:latin typeface="Times New Roman" charset="0"/>
                <a:ea typeface="ヒラギノ明朝 ProN W3" charset="0"/>
                <a:cs typeface="ヒラギノ明朝 ProN W3" charset="0"/>
                <a:sym typeface="Times New Roman" charset="0"/>
              </a:defRPr>
            </a:lvl9pPr>
          </a:lstStyle>
          <a:p>
            <a:pPr eaLnBrk="1" hangingPunct="1">
              <a:spcBef>
                <a:spcPct val="50000"/>
              </a:spcBef>
            </a:pPr>
            <a:r>
              <a:rPr kumimoji="1" lang="en-US" altLang="ja-JP" sz="2400" smtClean="0">
                <a:ea typeface="MS PGothic" charset="0"/>
                <a:cs typeface="MS PGothic" charset="0"/>
              </a:rPr>
              <a:t>  Self-as-context</a:t>
            </a:r>
          </a:p>
        </p:txBody>
      </p:sp>
    </p:spTree>
    <p:extLst>
      <p:ext uri="{BB962C8B-B14F-4D97-AF65-F5344CB8AC3E}">
        <p14:creationId xmlns:p14="http://schemas.microsoft.com/office/powerpoint/2010/main" val="96233395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68425"/>
            <a:ext cx="8135937"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78" name="AutoShape 2"/>
          <p:cNvSpPr>
            <a:spLocks/>
          </p:cNvSpPr>
          <p:nvPr/>
        </p:nvSpPr>
        <p:spPr bwMode="auto">
          <a:xfrm>
            <a:off x="1258888" y="260350"/>
            <a:ext cx="6913562" cy="1181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lnSpc>
                <a:spcPct val="55000"/>
              </a:lnSpc>
              <a:spcBef>
                <a:spcPts val="2100"/>
              </a:spcBef>
              <a:defRPr/>
            </a:pPr>
            <a:r>
              <a:rPr lang="en-US" sz="3600">
                <a:solidFill>
                  <a:srgbClr val="FFFF00"/>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Why do we need Compassion?</a:t>
            </a:r>
          </a:p>
          <a:p>
            <a:pPr algn="ctr" hangingPunct="0">
              <a:lnSpc>
                <a:spcPct val="55000"/>
              </a:lnSpc>
              <a:spcBef>
                <a:spcPts val="2100"/>
              </a:spcBef>
              <a:defRPr/>
            </a:pPr>
            <a:r>
              <a:rPr lang="en-US" sz="3600">
                <a:solidFill>
                  <a:srgbClr val="FFFF00"/>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Life is Hard</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404945366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p:cTn id="7" dur="500" fill="hold"/>
                                        <p:tgtEl>
                                          <p:spTgt spid="245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78">
                                            <p:txEl>
                                              <p:pRg st="1" end="1"/>
                                            </p:txEl>
                                          </p:spTgt>
                                        </p:tgtEl>
                                        <p:attrNameLst>
                                          <p:attrName>style.visibility</p:attrName>
                                        </p:attrNameLst>
                                      </p:cBhvr>
                                      <p:to>
                                        <p:strVal val="visible"/>
                                      </p:to>
                                    </p:set>
                                    <p:anim calcmode="lin" valueType="num">
                                      <p:cBhvr>
                                        <p:cTn id="13" dur="500" fill="hold"/>
                                        <p:tgtEl>
                                          <p:spTgt spid="2457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457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4577"/>
                                        </p:tgtEl>
                                        <p:attrNameLst>
                                          <p:attrName>style.visibility</p:attrName>
                                        </p:attrNameLst>
                                      </p:cBhvr>
                                      <p:to>
                                        <p:strVal val="visible"/>
                                      </p:to>
                                    </p:set>
                                    <p:anim calcmode="lin" valueType="num">
                                      <p:cBhvr>
                                        <p:cTn id="19" dur="500" fill="hold"/>
                                        <p:tgtEl>
                                          <p:spTgt spid="24577"/>
                                        </p:tgtEl>
                                        <p:attrNameLst>
                                          <p:attrName>ppt_w</p:attrName>
                                        </p:attrNameLst>
                                      </p:cBhvr>
                                      <p:tavLst>
                                        <p:tav tm="0">
                                          <p:val>
                                            <p:fltVal val="0"/>
                                          </p:val>
                                        </p:tav>
                                        <p:tav tm="100000">
                                          <p:val>
                                            <p:strVal val="#ppt_w"/>
                                          </p:val>
                                        </p:tav>
                                      </p:tavLst>
                                    </p:anim>
                                    <p:anim calcmode="lin" valueType="num">
                                      <p:cBhvr>
                                        <p:cTn id="20" dur="500" fill="hold"/>
                                        <p:tgtEl>
                                          <p:spTgt spid="245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1"/>
          <p:cNvSpPr>
            <a:spLocks noGrp="1"/>
          </p:cNvSpPr>
          <p:nvPr>
            <p:ph type="title"/>
          </p:nvPr>
        </p:nvSpPr>
        <p:spPr bwMode="auto">
          <a:xfrm>
            <a:off x="901700" y="188913"/>
            <a:ext cx="7342188" cy="5762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32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Compassion begins with a reality check</a:t>
            </a:r>
            <a:endParaRPr lang="en-US" smtClean="0"/>
          </a:p>
        </p:txBody>
      </p:sp>
      <p:sp>
        <p:nvSpPr>
          <p:cNvPr id="25602" name="Rectangle 2"/>
          <p:cNvSpPr>
            <a:spLocks noGrp="1"/>
          </p:cNvSpPr>
          <p:nvPr>
            <p:ph type="body" idx="1"/>
          </p:nvPr>
        </p:nvSpPr>
        <p:spPr bwMode="auto">
          <a:xfrm>
            <a:off x="468313" y="906463"/>
            <a:ext cx="8135937" cy="568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algn="just" defTabSz="914400" eaLnBrk="1">
              <a:spcBef>
                <a:spcPts val="900"/>
              </a:spcBef>
              <a:defRPr/>
            </a:pPr>
            <a:r>
              <a:rPr lang="en-US" sz="40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We come out of the world, </a:t>
            </a:r>
          </a:p>
          <a:p>
            <a:pPr marL="0" indent="0" algn="just" defTabSz="914400" eaLnBrk="1">
              <a:spcBef>
                <a:spcPts val="900"/>
              </a:spcBef>
              <a:defRPr/>
            </a:pPr>
            <a:r>
              <a:rPr lang="en-US" sz="40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not into it. - Watts</a:t>
            </a:r>
          </a:p>
          <a:p>
            <a:pPr marL="0" indent="0" algn="just" defTabSz="914400" eaLnBrk="1">
              <a:spcBef>
                <a:spcPts val="700"/>
              </a:spcBef>
              <a:defRPr/>
            </a:pPr>
            <a:endPar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0" indent="0" algn="just" defTabSz="914400" eaLnBrk="1">
              <a:spcBef>
                <a:spcPts val="700"/>
              </a:spcBef>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We are an emergent species in the </a:t>
            </a:r>
            <a:r>
              <a:rPr lang="ja-JP" alt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flow of life</a:t>
            </a:r>
            <a:r>
              <a:rPr lang="ja-JP" alt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so our brains, with their motives, emotions, and response patterns are products of evolution, designed to function in certain ways</a:t>
            </a:r>
          </a:p>
          <a:p>
            <a:pPr marL="0" indent="0" algn="just" defTabSz="914400" eaLnBrk="1">
              <a:spcBef>
                <a:spcPts val="700"/>
              </a:spcBef>
              <a:defRPr/>
            </a:pPr>
            <a:endPar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0" indent="0" algn="just" defTabSz="914400" eaLnBrk="1">
              <a:spcBef>
                <a:spcPts val="900"/>
              </a:spcBef>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a:t>
            </a:r>
            <a:r>
              <a:rPr lang="en-US" sz="4000" b="1" smtClean="0">
                <a:solidFill>
                  <a:srgbClr val="FFFF66"/>
                </a:solidFill>
                <a:effectLst>
                  <a:outerShdw blurRad="38100" dist="38100" dir="2700000" algn="tl">
                    <a:srgbClr val="000000"/>
                  </a:outerShdw>
                </a:effectLst>
                <a:latin typeface="Times New Roman" charset="0"/>
                <a:cs typeface="Times New Roman" charset="0"/>
                <a:sym typeface="Times New Roman" charset="0"/>
              </a:rPr>
              <a:t>		</a:t>
            </a:r>
            <a:endParaRPr lang="en-US" smtClean="0"/>
          </a:p>
        </p:txBody>
      </p:sp>
      <p:pic>
        <p:nvPicPr>
          <p:cNvPr id="25603" name="Picture 3"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8135938" y="5975350"/>
            <a:ext cx="1008062"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9628701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2">
                                            <p:txEl>
                                              <p:pRg st="1" end="1"/>
                                            </p:txEl>
                                          </p:spTgt>
                                        </p:tgtEl>
                                        <p:attrNameLst>
                                          <p:attrName>style.visibility</p:attrName>
                                        </p:attrNameLst>
                                      </p:cBhvr>
                                      <p:to>
                                        <p:strVal val="visible"/>
                                      </p:to>
                                    </p:set>
                                    <p:anim calcmode="lin" valueType="num">
                                      <p:cBhvr additive="base">
                                        <p:cTn id="13"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anim calcmode="lin" valueType="num">
                                      <p:cBhvr additive="base">
                                        <p:cTn id="19" dur="5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2">
                                            <p:txEl>
                                              <p:pRg st="5" end="5"/>
                                            </p:txEl>
                                          </p:spTgt>
                                        </p:tgtEl>
                                        <p:attrNameLst>
                                          <p:attrName>style.visibility</p:attrName>
                                        </p:attrNameLst>
                                      </p:cBhvr>
                                      <p:to>
                                        <p:strVal val="visible"/>
                                      </p:to>
                                    </p:set>
                                    <p:anim calcmode="lin" valueType="num">
                                      <p:cBhvr additive="base">
                                        <p:cTn id="25" dur="500" fill="hold"/>
                                        <p:tgtEl>
                                          <p:spTgt spid="2560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1"/>
          <p:cNvSpPr>
            <a:spLocks noGrp="1"/>
          </p:cNvSpPr>
          <p:nvPr>
            <p:ph type="title"/>
          </p:nvPr>
        </p:nvSpPr>
        <p:spPr bwMode="auto">
          <a:xfrm>
            <a:off x="901700" y="188913"/>
            <a:ext cx="7342188" cy="5762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32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Compassion begins with a reality check</a:t>
            </a:r>
            <a:endParaRPr lang="en-US" smtClean="0"/>
          </a:p>
        </p:txBody>
      </p:sp>
      <p:sp>
        <p:nvSpPr>
          <p:cNvPr id="26626" name="Rectangle 2"/>
          <p:cNvSpPr>
            <a:spLocks noGrp="1"/>
          </p:cNvSpPr>
          <p:nvPr>
            <p:ph type="body" idx="1"/>
          </p:nvPr>
        </p:nvSpPr>
        <p:spPr bwMode="auto">
          <a:xfrm>
            <a:off x="468313" y="906463"/>
            <a:ext cx="8135937" cy="568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algn="just" defTabSz="914400" eaLnBrk="1">
              <a:spcBef>
                <a:spcPts val="700"/>
              </a:spcBef>
              <a:defRPr/>
            </a:pPr>
            <a:endPar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0" indent="0" algn="just" defTabSz="914400" eaLnBrk="1">
              <a:spcBef>
                <a:spcPts val="700"/>
              </a:spcBef>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We are designed for wanting, craving needing and seeking permanence – to fear and aggress, to love and to grieve – to know of our destiny.</a:t>
            </a:r>
          </a:p>
          <a:p>
            <a:pPr marL="0" indent="0" algn="just" defTabSz="914400" eaLnBrk="1">
              <a:spcBef>
                <a:spcPts val="700"/>
              </a:spcBef>
              <a:defRPr/>
            </a:pPr>
            <a:endPar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0" indent="0" algn="just" defTabSz="914400" eaLnBrk="1">
              <a:spcBef>
                <a:spcPts val="900"/>
              </a:spcBef>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We move towards what might sustain and benefit us (appetitive stimuli) and away from that which may harm us (aversive stimuli).	</a:t>
            </a:r>
            <a:r>
              <a:rPr lang="en-US" sz="4000" b="1" smtClean="0">
                <a:solidFill>
                  <a:srgbClr val="FFFF66"/>
                </a:solidFill>
                <a:effectLst>
                  <a:outerShdw blurRad="38100" dist="38100" dir="2700000" algn="tl">
                    <a:srgbClr val="000000"/>
                  </a:outerShdw>
                </a:effectLst>
                <a:latin typeface="Times New Roman" charset="0"/>
                <a:cs typeface="Times New Roman" charset="0"/>
                <a:sym typeface="Times New Roman" charset="0"/>
              </a:rPr>
              <a:t>		</a:t>
            </a:r>
            <a:endParaRPr lang="en-US" smtClean="0"/>
          </a:p>
        </p:txBody>
      </p:sp>
      <p:pic>
        <p:nvPicPr>
          <p:cNvPr id="26627" name="Picture 3"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8135938" y="5975350"/>
            <a:ext cx="1008062"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9879548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 calcmode="lin" valueType="num">
                                      <p:cBhvr additive="base">
                                        <p:cTn id="7"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6626">
                                            <p:txEl>
                                              <p:pRg st="3" end="3"/>
                                            </p:txEl>
                                          </p:spTgt>
                                        </p:tgtEl>
                                        <p:attrNameLst>
                                          <p:attrName>style.visibility</p:attrName>
                                        </p:attrNameLst>
                                      </p:cBhvr>
                                      <p:to>
                                        <p:strVal val="visible"/>
                                      </p:to>
                                    </p:set>
                                    <p:anim calcmode="lin" valueType="num">
                                      <p:cBhvr additive="base">
                                        <p:cTn id="12" dur="5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6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1"/>
          <p:cNvSpPr>
            <a:spLocks noGrp="1"/>
          </p:cNvSpPr>
          <p:nvPr>
            <p:ph type="title"/>
          </p:nvPr>
        </p:nvSpPr>
        <p:spPr bwMode="auto">
          <a:xfrm>
            <a:off x="901700" y="188913"/>
            <a:ext cx="7342188" cy="5762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32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Compassion begins with a reality check</a:t>
            </a:r>
            <a:endParaRPr lang="en-US" smtClean="0"/>
          </a:p>
        </p:txBody>
      </p:sp>
      <p:sp>
        <p:nvSpPr>
          <p:cNvPr id="27650" name="Rectangle 2"/>
          <p:cNvSpPr>
            <a:spLocks noGrp="1"/>
          </p:cNvSpPr>
          <p:nvPr>
            <p:ph type="body" idx="1"/>
          </p:nvPr>
        </p:nvSpPr>
        <p:spPr bwMode="auto">
          <a:xfrm>
            <a:off x="468313" y="906463"/>
            <a:ext cx="8135937" cy="568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algn="just" defTabSz="914400" eaLnBrk="1">
              <a:lnSpc>
                <a:spcPct val="80000"/>
              </a:lnSpc>
              <a:spcBef>
                <a:spcPts val="600"/>
              </a:spcBef>
              <a:defRPr/>
            </a:pP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We are an emergent species in the </a:t>
            </a:r>
            <a:r>
              <a:rPr lang="ja-JP" alt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flow of life</a:t>
            </a:r>
            <a:r>
              <a:rPr lang="ja-JP" alt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so our brains, with their motives, emotions and competencies are products of evolution, designed to function in certain ways</a:t>
            </a:r>
          </a:p>
          <a:p>
            <a:pPr marL="0" indent="0" algn="just" defTabSz="914400" eaLnBrk="1">
              <a:lnSpc>
                <a:spcPct val="80000"/>
              </a:lnSpc>
              <a:spcBef>
                <a:spcPts val="700"/>
              </a:spcBef>
              <a:defRPr/>
            </a:pPr>
            <a:endPar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0" indent="0" algn="just" defTabSz="914400" eaLnBrk="1">
              <a:lnSpc>
                <a:spcPct val="80000"/>
              </a:lnSpc>
              <a:spcBef>
                <a:spcPts val="600"/>
              </a:spcBef>
              <a:defRPr/>
            </a:pP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Our lives are short (25,000-30,000 days), decay and end. We are subject to various malfunctions and diseases – in a genetic lottery. Everything changes – the nature of impermanence – the nature of tragedy</a:t>
            </a:r>
          </a:p>
          <a:p>
            <a:pPr marL="0" indent="0" algn="just" defTabSz="914400" eaLnBrk="1">
              <a:lnSpc>
                <a:spcPct val="80000"/>
              </a:lnSpc>
              <a:spcBef>
                <a:spcPts val="700"/>
              </a:spcBef>
              <a:defRPr/>
            </a:pPr>
            <a:endPar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0" indent="0" algn="just" defTabSz="914400" eaLnBrk="1">
              <a:lnSpc>
                <a:spcPct val="80000"/>
              </a:lnSpc>
              <a:spcBef>
                <a:spcPts val="800"/>
              </a:spcBef>
              <a:defRPr/>
            </a:pP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The social circumstances of our lives, over which we have no control, have major implications for the kinds of minds we have, the kind of person we become, the values we endorse, and the lives we live 	</a:t>
            </a:r>
            <a:r>
              <a:rPr lang="en-US" sz="3600" b="1" smtClean="0">
                <a:solidFill>
                  <a:srgbClr val="FFFF66"/>
                </a:solidFill>
                <a:effectLst>
                  <a:outerShdw blurRad="38100" dist="38100" dir="2700000" algn="tl">
                    <a:srgbClr val="000000"/>
                  </a:outerShdw>
                </a:effectLst>
                <a:latin typeface="Times New Roman" charset="0"/>
                <a:cs typeface="Times New Roman" charset="0"/>
                <a:sym typeface="Times New Roman" charset="0"/>
              </a:rPr>
              <a:t>		</a:t>
            </a:r>
            <a:endParaRPr lang="en-US" smtClean="0"/>
          </a:p>
        </p:txBody>
      </p:sp>
      <p:pic>
        <p:nvPicPr>
          <p:cNvPr id="27651" name="Picture 3"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8135938" y="5975350"/>
            <a:ext cx="1008062"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47308223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0">
                                            <p:txEl>
                                              <p:pRg st="2" end="2"/>
                                            </p:txEl>
                                          </p:spTgt>
                                        </p:tgtEl>
                                        <p:attrNameLst>
                                          <p:attrName>style.visibility</p:attrName>
                                        </p:attrNameLst>
                                      </p:cBhvr>
                                      <p:to>
                                        <p:strVal val="visible"/>
                                      </p:to>
                                    </p:set>
                                    <p:anim calcmode="lin" valueType="num">
                                      <p:cBhvr additive="base">
                                        <p:cTn id="13"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0">
                                            <p:txEl>
                                              <p:pRg st="4" end="4"/>
                                            </p:txEl>
                                          </p:spTgt>
                                        </p:tgtEl>
                                        <p:attrNameLst>
                                          <p:attrName>style.visibility</p:attrName>
                                        </p:attrNameLst>
                                      </p:cBhvr>
                                      <p:to>
                                        <p:strVal val="visible"/>
                                      </p:to>
                                    </p:set>
                                    <p:anim calcmode="lin" valueType="num">
                                      <p:cBhvr additive="base">
                                        <p:cTn id="19" dur="5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1"/>
          <p:cNvSpPr>
            <a:spLocks noGrp="1"/>
          </p:cNvSpPr>
          <p:nvPr>
            <p:ph type="title"/>
          </p:nvPr>
        </p:nvSpPr>
        <p:spPr bwMode="auto">
          <a:xfrm>
            <a:off x="685800" y="457200"/>
            <a:ext cx="7772400"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22313" eaLnBrk="1">
              <a:defRPr/>
            </a:pPr>
            <a:r>
              <a:rPr lang="en-US" sz="31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So, Basic Philosophy is That:</a:t>
            </a:r>
            <a:endParaRPr lang="en-US" smtClean="0"/>
          </a:p>
        </p:txBody>
      </p:sp>
      <p:sp>
        <p:nvSpPr>
          <p:cNvPr id="28674" name="Rectangle 2"/>
          <p:cNvSpPr>
            <a:spLocks noGrp="1"/>
          </p:cNvSpPr>
          <p:nvPr>
            <p:ph type="body" idx="1"/>
          </p:nvPr>
        </p:nvSpPr>
        <p:spPr bwMode="auto">
          <a:xfrm>
            <a:off x="684213" y="1268413"/>
            <a:ext cx="7848600" cy="48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algn="just" defTabSz="914400" eaLnBrk="1">
              <a:lnSpc>
                <a:spcPct val="80000"/>
              </a:lnSpc>
              <a:spcBef>
                <a:spcPts val="500"/>
              </a:spcBef>
              <a:defRPr/>
            </a:pP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We all </a:t>
            </a:r>
            <a:r>
              <a:rPr lang="en-US" sz="2400" b="1" i="1" smtClean="0">
                <a:solidFill>
                  <a:srgbClr val="FFFFFF"/>
                </a:solidFill>
                <a:effectLst>
                  <a:outerShdw blurRad="38100" dist="38100" dir="2700000" algn="tl">
                    <a:srgbClr val="000000"/>
                  </a:outerShdw>
                </a:effectLst>
                <a:latin typeface="Times New Roman" charset="0"/>
                <a:cs typeface="Times New Roman" charset="0"/>
                <a:sym typeface="Times New Roman" charset="0"/>
              </a:rPr>
              <a:t>just find ourselves</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here with a brain, emotions and sense of (socially made) self we did not choose but have to figure out</a:t>
            </a:r>
          </a:p>
          <a:p>
            <a:pPr marL="0" indent="0" algn="just" defTabSz="914400" eaLnBrk="1">
              <a:lnSpc>
                <a:spcPct val="80000"/>
              </a:lnSpc>
              <a:spcBef>
                <a:spcPts val="700"/>
              </a:spcBef>
              <a:defRPr/>
            </a:pPr>
            <a:endPar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0" indent="0" algn="just" defTabSz="914400" eaLnBrk="1">
              <a:lnSpc>
                <a:spcPct val="80000"/>
              </a:lnSpc>
              <a:spcBef>
                <a:spcPts val="600"/>
              </a:spcBef>
              <a:defRPr/>
            </a:pP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Life involves dealing with </a:t>
            </a:r>
            <a:r>
              <a:rPr lang="en-US" sz="28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tragedies</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(threats, losses, diseases, decay, death) and people do the best they can</a:t>
            </a:r>
          </a:p>
          <a:p>
            <a:pPr marL="0" indent="0" algn="just" defTabSz="914400" eaLnBrk="1">
              <a:lnSpc>
                <a:spcPct val="80000"/>
              </a:lnSpc>
              <a:spcBef>
                <a:spcPts val="700"/>
              </a:spcBef>
              <a:defRPr/>
            </a:pPr>
            <a:endPar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0" indent="0" algn="ctr" defTabSz="914400" eaLnBrk="1">
              <a:lnSpc>
                <a:spcPct val="80000"/>
              </a:lnSpc>
              <a:spcBef>
                <a:spcPts val="500"/>
              </a:spcBef>
              <a:defRPr/>
            </a:pP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Much of what goes on in our minds is not of </a:t>
            </a:r>
            <a:r>
              <a:rPr lang="ja-JP" alt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a:t>
            </a: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our design</a:t>
            </a:r>
            <a:r>
              <a:rPr lang="ja-JP" alt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a:t>
            </a: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 and not our fault</a:t>
            </a:r>
          </a:p>
          <a:p>
            <a:pPr marL="0" indent="0" algn="ctr" defTabSz="914400" eaLnBrk="1">
              <a:lnSpc>
                <a:spcPct val="80000"/>
              </a:lnSpc>
              <a:spcBef>
                <a:spcPts val="500"/>
              </a:spcBef>
              <a:defRPr/>
            </a:pP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We are all in the same boat </a:t>
            </a:r>
          </a:p>
          <a:p>
            <a:pPr marL="0" indent="0" algn="ctr" defTabSz="914400" eaLnBrk="1">
              <a:lnSpc>
                <a:spcPct val="80000"/>
              </a:lnSpc>
              <a:spcBef>
                <a:spcPts val="700"/>
              </a:spcBef>
              <a:defRPr/>
            </a:pPr>
            <a:endParaRPr lang="en-US" sz="2400" b="1" smtClean="0">
              <a:solidFill>
                <a:srgbClr val="FFFF99"/>
              </a:solidFill>
              <a:effectLst>
                <a:outerShdw blurRad="38100" dist="38100" dir="2700000" algn="tl">
                  <a:srgbClr val="000000"/>
                </a:outerShdw>
              </a:effectLst>
              <a:latin typeface="Times New Roman" charset="0"/>
              <a:cs typeface="Times New Roman" charset="0"/>
              <a:sym typeface="Times New Roman" charset="0"/>
            </a:endParaRPr>
          </a:p>
          <a:p>
            <a:pPr marL="0" indent="0" algn="ctr" defTabSz="914400" eaLnBrk="1">
              <a:lnSpc>
                <a:spcPct val="80000"/>
              </a:lnSpc>
              <a:spcBef>
                <a:spcPts val="500"/>
              </a:spcBef>
              <a:defRPr/>
            </a:pP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De-pathologising and de-labelling – understanding unique coping processes</a:t>
            </a:r>
            <a:endParaRPr lang="en-US" smtClean="0"/>
          </a:p>
        </p:txBody>
      </p:sp>
      <p:pic>
        <p:nvPicPr>
          <p:cNvPr id="28675" name="Picture 3"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637463" y="5795963"/>
            <a:ext cx="1008062"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76109308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additive="base">
                                        <p:cTn id="7"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anim calcmode="lin" valueType="num">
                                      <p:cBhvr additive="base">
                                        <p:cTn id="13" dur="5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4">
                                            <p:txEl>
                                              <p:pRg st="4" end="4"/>
                                            </p:txEl>
                                          </p:spTgt>
                                        </p:tgtEl>
                                        <p:attrNameLst>
                                          <p:attrName>style.visibility</p:attrName>
                                        </p:attrNameLst>
                                      </p:cBhvr>
                                      <p:to>
                                        <p:strVal val="visible"/>
                                      </p:to>
                                    </p:set>
                                    <p:anim calcmode="lin" valueType="num">
                                      <p:cBhvr additive="base">
                                        <p:cTn id="19" dur="5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4">
                                            <p:txEl>
                                              <p:pRg st="5" end="5"/>
                                            </p:txEl>
                                          </p:spTgt>
                                        </p:tgtEl>
                                        <p:attrNameLst>
                                          <p:attrName>style.visibility</p:attrName>
                                        </p:attrNameLst>
                                      </p:cBhvr>
                                      <p:to>
                                        <p:strVal val="visible"/>
                                      </p:to>
                                    </p:set>
                                    <p:anim calcmode="lin" valueType="num">
                                      <p:cBhvr additive="base">
                                        <p:cTn id="25" dur="500" fill="hold"/>
                                        <p:tgtEl>
                                          <p:spTgt spid="2867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4">
                                            <p:txEl>
                                              <p:pRg st="7" end="7"/>
                                            </p:txEl>
                                          </p:spTgt>
                                        </p:tgtEl>
                                        <p:attrNameLst>
                                          <p:attrName>style.visibility</p:attrName>
                                        </p:attrNameLst>
                                      </p:cBhvr>
                                      <p:to>
                                        <p:strVal val="visible"/>
                                      </p:to>
                                    </p:set>
                                    <p:anim calcmode="lin" valueType="num">
                                      <p:cBhvr additive="base">
                                        <p:cTn id="31" dur="500" fill="hold"/>
                                        <p:tgtEl>
                                          <p:spTgt spid="2867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p:cNvSpPr>
          <p:nvPr>
            <p:ph type="title"/>
          </p:nvPr>
        </p:nvSpPr>
        <p:spPr bwMode="auto">
          <a:xfrm>
            <a:off x="684213" y="-171450"/>
            <a:ext cx="77724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Causes of Suffering </a:t>
            </a:r>
            <a:endParaRPr lang="en-US" smtClean="0"/>
          </a:p>
        </p:txBody>
      </p:sp>
      <p:sp>
        <p:nvSpPr>
          <p:cNvPr id="29698" name="Rectangle 2"/>
          <p:cNvSpPr>
            <a:spLocks noGrp="1"/>
          </p:cNvSpPr>
          <p:nvPr>
            <p:ph type="body" idx="1"/>
          </p:nvPr>
        </p:nvSpPr>
        <p:spPr bwMode="auto">
          <a:xfrm>
            <a:off x="609600" y="685800"/>
            <a:ext cx="7772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171450" indent="-171450" defTabSz="611188" eaLnBrk="1">
              <a:spcBef>
                <a:spcPts val="500"/>
              </a:spcBef>
              <a:buClr>
                <a:srgbClr val="FFFFFF"/>
              </a:buClr>
              <a:buFontTx/>
              <a:buChar char="•"/>
              <a:defRPr/>
            </a:pPr>
            <a:r>
              <a:rPr lang="en-US" sz="3200" b="1"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The Evolutionary Context</a:t>
            </a:r>
          </a:p>
          <a:p>
            <a:pPr marL="485775" lvl="1" indent="-180975" defTabSz="611188" eaLnBrk="1">
              <a:spcBef>
                <a:spcPts val="400"/>
              </a:spcBef>
              <a:buClr>
                <a:srgbClr val="FFFFFF"/>
              </a:buClr>
              <a:buFontTx/>
              <a:buChar char="–"/>
              <a:defRPr/>
            </a:pPr>
            <a:r>
              <a:rPr lang="en-US" sz="3200" b="1" dirty="0" smtClean="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Evolved Response Systems</a:t>
            </a:r>
          </a:p>
          <a:p>
            <a:pPr marL="485775" lvl="1" indent="-180975" defTabSz="611188" eaLnBrk="1">
              <a:spcBef>
                <a:spcPts val="400"/>
              </a:spcBef>
              <a:buClr>
                <a:srgbClr val="FFFFFF"/>
              </a:buClr>
              <a:buFontTx/>
              <a:buChar char="–"/>
              <a:defRPr/>
            </a:pPr>
            <a:r>
              <a:rPr lang="en-US" sz="3200" b="1" dirty="0" smtClean="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Evolutionary functionary analysis</a:t>
            </a:r>
          </a:p>
          <a:p>
            <a:pPr marL="171450" indent="-171450" defTabSz="611188" eaLnBrk="1">
              <a:spcBef>
                <a:spcPts val="500"/>
              </a:spcBef>
              <a:buClr>
                <a:srgbClr val="FFFFFF"/>
              </a:buClr>
              <a:buFontTx/>
              <a:buChar char="•"/>
              <a:defRPr/>
            </a:pPr>
            <a:r>
              <a:rPr lang="en-US" sz="3200" b="1"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Learning History</a:t>
            </a:r>
          </a:p>
          <a:p>
            <a:pPr marL="485775" lvl="1" indent="-180975" defTabSz="611188" eaLnBrk="1">
              <a:spcBef>
                <a:spcPts val="300"/>
              </a:spcBef>
              <a:buClr>
                <a:srgbClr val="FFFFFF"/>
              </a:buClr>
              <a:buFontTx/>
              <a:buChar char="–"/>
              <a:defRPr/>
            </a:pPr>
            <a:r>
              <a:rPr lang="en-US" sz="3200" b="1" dirty="0" smtClean="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Genotype and phenotype</a:t>
            </a:r>
          </a:p>
          <a:p>
            <a:pPr marL="485775" lvl="1" indent="-180975" defTabSz="611188" eaLnBrk="1">
              <a:spcBef>
                <a:spcPts val="300"/>
              </a:spcBef>
              <a:buClr>
                <a:srgbClr val="FFFFFF"/>
              </a:buClr>
              <a:buFontTx/>
              <a:buChar char="–"/>
              <a:defRPr/>
            </a:pPr>
            <a:r>
              <a:rPr lang="en-US" sz="3200" b="1" dirty="0" smtClean="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Social history</a:t>
            </a:r>
          </a:p>
          <a:p>
            <a:pPr marL="485775" lvl="1" indent="-180975" defTabSz="611188" eaLnBrk="1">
              <a:spcBef>
                <a:spcPts val="300"/>
              </a:spcBef>
              <a:buClr>
                <a:srgbClr val="FFFFFF"/>
              </a:buClr>
              <a:buFontTx/>
              <a:buChar char="–"/>
              <a:defRPr/>
            </a:pPr>
            <a:r>
              <a:rPr lang="en-US" sz="3200" b="1" dirty="0" smtClean="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Functional Analysis</a:t>
            </a:r>
          </a:p>
          <a:p>
            <a:pPr marL="171450" indent="-171450" defTabSz="611188" eaLnBrk="1">
              <a:spcBef>
                <a:spcPts val="500"/>
              </a:spcBef>
              <a:buClr>
                <a:srgbClr val="FFFFFF"/>
              </a:buClr>
              <a:buFontTx/>
              <a:buChar char="•"/>
              <a:defRPr/>
            </a:pPr>
            <a:r>
              <a:rPr lang="en-US" sz="3200" b="1"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The Present Moment Context</a:t>
            </a:r>
          </a:p>
          <a:p>
            <a:pPr marL="485775" lvl="1" indent="-180975" defTabSz="611188" eaLnBrk="1">
              <a:spcBef>
                <a:spcPts val="400"/>
              </a:spcBef>
              <a:buClr>
                <a:srgbClr val="FFFFFF"/>
              </a:buClr>
              <a:buFontTx/>
              <a:buChar char="–"/>
              <a:defRPr/>
            </a:pPr>
            <a:r>
              <a:rPr lang="en-US" sz="3200" b="1" dirty="0" smtClean="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Mindfulness/</a:t>
            </a:r>
            <a:r>
              <a:rPr lang="en-US" sz="3200" b="1" dirty="0" err="1" smtClean="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Sleepfulness</a:t>
            </a:r>
            <a:endParaRPr lang="en-US" sz="3200" b="1" dirty="0" smtClean="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endParaRPr>
          </a:p>
          <a:p>
            <a:pPr marL="485775" lvl="1" indent="-180975" defTabSz="611188" eaLnBrk="1">
              <a:spcBef>
                <a:spcPts val="400"/>
              </a:spcBef>
              <a:buClr>
                <a:srgbClr val="FFFFFF"/>
              </a:buClr>
              <a:buFontTx/>
              <a:buChar char="–"/>
              <a:defRPr/>
            </a:pPr>
            <a:r>
              <a:rPr lang="en-US" sz="3200" b="1" dirty="0" smtClean="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Compassion/Threatened Mind</a:t>
            </a:r>
          </a:p>
          <a:p>
            <a:pPr marL="485775" lvl="1" indent="-180975" defTabSz="611188" eaLnBrk="1">
              <a:spcBef>
                <a:spcPts val="400"/>
              </a:spcBef>
              <a:buClr>
                <a:srgbClr val="FFFFFF"/>
              </a:buClr>
              <a:buFontTx/>
              <a:buChar char="–"/>
              <a:defRPr/>
            </a:pPr>
            <a:r>
              <a:rPr lang="en-US" sz="3200" b="1" dirty="0" smtClean="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Flexibility/Inflexibility</a:t>
            </a:r>
          </a:p>
          <a:p>
            <a:pPr marL="171450" indent="-171450" defTabSz="611188" eaLnBrk="1">
              <a:spcBef>
                <a:spcPts val="500"/>
              </a:spcBef>
              <a:defRPr/>
            </a:pPr>
            <a:r>
              <a:rPr lang="en-US" sz="3200" dirty="0" smtClean="0">
                <a:latin typeface="Times New Roman" charset="0"/>
                <a:cs typeface="Times New Roman" charset="0"/>
                <a:sym typeface="Times New Roman" charset="0"/>
              </a:rPr>
              <a:t>		</a:t>
            </a:r>
            <a:endParaRPr lang="en-US" sz="3200" dirty="0" smtClean="0"/>
          </a:p>
        </p:txBody>
      </p:sp>
    </p:spTree>
    <p:extLst>
      <p:ext uri="{BB962C8B-B14F-4D97-AF65-F5344CB8AC3E}">
        <p14:creationId xmlns:p14="http://schemas.microsoft.com/office/powerpoint/2010/main" val="311184994"/>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p:cNvSpPr>
          <p:nvPr>
            <p:ph type="title"/>
          </p:nvPr>
        </p:nvSpPr>
        <p:spPr bwMode="auto">
          <a:xfrm>
            <a:off x="685800" y="608013"/>
            <a:ext cx="7772400" cy="1144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ctr" anchorCtr="0" compatLnSpc="1">
            <a:prstTxWarp prst="textNoShape">
              <a:avLst/>
            </a:prstTxWarp>
          </a:bodyPr>
          <a:lstStyle/>
          <a:p>
            <a:pPr algn="ctr" defTabSz="914400" eaLnBrk="1">
              <a:defRPr/>
            </a:pPr>
            <a:endParaRPr lang="en-US" sz="4400" smtClean="0">
              <a:latin typeface="Times New Roman" charset="0"/>
              <a:cs typeface="Times New Roman" charset="0"/>
              <a:sym typeface="Times New Roman" charset="0"/>
            </a:endParaRPr>
          </a:p>
        </p:txBody>
      </p:sp>
      <p:sp>
        <p:nvSpPr>
          <p:cNvPr id="30722" name="Rectangle 2"/>
          <p:cNvSpPr>
            <a:spLocks noGrp="1"/>
          </p:cNvSpPr>
          <p:nvPr>
            <p:ph type="body" idx="1"/>
          </p:nvPr>
        </p:nvSpPr>
        <p:spPr bwMode="auto">
          <a:xfrm>
            <a:off x="685800" y="1981200"/>
            <a:ext cx="7772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defTabSz="914400" eaLnBrk="1">
              <a:spcBef>
                <a:spcPts val="700"/>
              </a:spcBef>
              <a:buFontTx/>
              <a:buChar char="•"/>
              <a:defRPr/>
            </a:pPr>
            <a:endParaRPr lang="en-US" sz="3200" smtClean="0">
              <a:latin typeface="Times New Roman" charset="0"/>
              <a:cs typeface="Times New Roman" charset="0"/>
              <a:sym typeface="Times New Roman" charset="0"/>
            </a:endParaRPr>
          </a:p>
        </p:txBody>
      </p:sp>
      <p:pic>
        <p:nvPicPr>
          <p:cNvPr id="30723" name="Picture 3" descr="evolutioncompar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424863" cy="619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24" name="AutoShape 4"/>
          <p:cNvSpPr>
            <a:spLocks/>
          </p:cNvSpPr>
          <p:nvPr/>
        </p:nvSpPr>
        <p:spPr bwMode="auto">
          <a:xfrm>
            <a:off x="395288" y="260350"/>
            <a:ext cx="8208962" cy="614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000"/>
              </a:spcBef>
              <a:defRPr/>
            </a:pPr>
            <a:r>
              <a:rPr lang="en-US" sz="1800">
                <a:solidFill>
                  <a:srgbClr val="3333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The human brain is the product of many millions of years of evolution</a:t>
            </a:r>
            <a:r>
              <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a:t>
            </a:r>
            <a:r>
              <a:rPr lang="en-US" sz="1800">
                <a:solidFill>
                  <a:srgbClr val="3333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a process of conserving, modifying and adapting</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46021860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p:cNvSpPr>
          <p:nvPr>
            <p:ph type="title"/>
          </p:nvPr>
        </p:nvSpPr>
        <p:spPr bwMode="auto">
          <a:xfrm>
            <a:off x="684213" y="188913"/>
            <a:ext cx="7772400" cy="86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b="1" smtClean="0">
                <a:solidFill>
                  <a:srgbClr val="FFFF99"/>
                </a:solidFill>
                <a:effectLst>
                  <a:outerShdw blurRad="38100" dist="38100" dir="2700000" algn="tl">
                    <a:srgbClr val="000000"/>
                  </a:outerShdw>
                </a:effectLst>
                <a:latin typeface="Times New Roman Bold" charset="0"/>
                <a:cs typeface="Times New Roman Bold" charset="0"/>
                <a:sym typeface="Times New Roman Bold" charset="0"/>
              </a:rPr>
              <a:t>Wisdom and Uncertainty</a:t>
            </a:r>
            <a:endParaRPr lang="en-US" smtClean="0"/>
          </a:p>
        </p:txBody>
      </p:sp>
      <p:pic>
        <p:nvPicPr>
          <p:cNvPr id="7170" name="Picture 2" descr="image.png"/>
          <p:cNvPicPr>
            <a:picLocks noChangeAspect="1"/>
          </p:cNvPicPr>
          <p:nvPr/>
        </p:nvPicPr>
        <p:blipFill>
          <a:blip r:embed="rId2">
            <a:extLst>
              <a:ext uri="{28A0092B-C50C-407E-A947-70E740481C1C}">
                <a14:useLocalDpi xmlns:a14="http://schemas.microsoft.com/office/drawing/2010/main" val="0"/>
              </a:ext>
            </a:extLst>
          </a:blip>
          <a:srcRect l="645" r="645"/>
          <a:stretch>
            <a:fillRect/>
          </a:stretch>
        </p:blipFill>
        <p:spPr bwMode="auto">
          <a:xfrm>
            <a:off x="684213"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29161721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
          <p:cNvSpPr>
            <a:spLocks noGrp="1"/>
          </p:cNvSpPr>
          <p:nvPr>
            <p:ph type="title"/>
          </p:nvPr>
        </p:nvSpPr>
        <p:spPr bwMode="auto">
          <a:xfrm>
            <a:off x="685800" y="304800"/>
            <a:ext cx="7772400"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36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New Psychologies Emerge in the World </a:t>
            </a:r>
            <a:endParaRPr lang="en-US" smtClean="0"/>
          </a:p>
        </p:txBody>
      </p:sp>
      <p:sp>
        <p:nvSpPr>
          <p:cNvPr id="31746" name="Rectangle 2"/>
          <p:cNvSpPr>
            <a:spLocks noGrp="1"/>
          </p:cNvSpPr>
          <p:nvPr>
            <p:ph type="body" idx="1"/>
          </p:nvPr>
        </p:nvSpPr>
        <p:spPr bwMode="auto">
          <a:xfrm>
            <a:off x="1187450" y="1628775"/>
            <a:ext cx="765175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lnSpc>
                <a:spcPct val="95000"/>
              </a:lnSpc>
              <a:spcBef>
                <a:spcPts val="500"/>
              </a:spcBef>
              <a:defRPr/>
            </a:pPr>
            <a:r>
              <a:rPr lang="en-US" sz="2400" b="1" smtClean="0">
                <a:solidFill>
                  <a:srgbClr val="FFCC00"/>
                </a:solidFill>
                <a:effectLst>
                  <a:outerShdw blurRad="38100" dist="38100" dir="2700000" algn="tl">
                    <a:srgbClr val="000000"/>
                  </a:outerShdw>
                </a:effectLst>
                <a:latin typeface="Times New Roman" charset="0"/>
                <a:cs typeface="Times New Roman" charset="0"/>
                <a:sym typeface="Times New Roman" charset="0"/>
              </a:rPr>
              <a:t>1 million?</a:t>
            </a: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			</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Extended caring</a:t>
            </a:r>
          </a:p>
          <a:p>
            <a:pPr marL="0" indent="0" defTabSz="914400" eaLnBrk="1">
              <a:lnSpc>
                <a:spcPct val="95000"/>
              </a:lnSpc>
              <a:spcBef>
                <a:spcPts val="700"/>
              </a:spcBef>
              <a:defRPr/>
            </a:pPr>
            <a:endPar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0" indent="0" defTabSz="914400" eaLnBrk="1">
              <a:lnSpc>
                <a:spcPct val="95000"/>
              </a:lnSpc>
              <a:spcBef>
                <a:spcPts val="500"/>
              </a:spcBef>
              <a:defRPr/>
            </a:pP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Human</a:t>
            </a:r>
            <a:r>
              <a:rPr lang="en-US" sz="2400" b="1" smtClean="0">
                <a:solidFill>
                  <a:srgbClr val="800000"/>
                </a:solidFill>
                <a:effectLst>
                  <a:outerShdw blurRad="38100" dist="38100" dir="2700000" algn="tl">
                    <a:srgbClr val="000000"/>
                  </a:outerShdw>
                </a:effectLst>
                <a:latin typeface="Times New Roman" charset="0"/>
                <a:cs typeface="Times New Roman" charset="0"/>
                <a:sym typeface="Times New Roman" charset="0"/>
              </a:rPr>
              <a:t>			</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Symbolic thought and </a:t>
            </a:r>
          </a:p>
          <a:p>
            <a:pPr marL="0" indent="0" defTabSz="914400" eaLnBrk="1">
              <a:lnSpc>
                <a:spcPct val="95000"/>
              </a:lnSpc>
              <a:spcBef>
                <a:spcPts val="500"/>
              </a:spcBef>
              <a:defRPr/>
            </a:pP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(2 million?)</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self-identity, theory of 					mind, meta-cognition</a:t>
            </a:r>
            <a:endParaRPr lang="en-US" sz="2400" b="1" smtClean="0">
              <a:solidFill>
                <a:srgbClr val="800000"/>
              </a:solidFill>
              <a:effectLst>
                <a:outerShdw blurRad="38100" dist="38100" dir="2700000" algn="tl">
                  <a:srgbClr val="000000"/>
                </a:outerShdw>
              </a:effectLst>
              <a:latin typeface="Times New Roman" charset="0"/>
              <a:cs typeface="Times New Roman" charset="0"/>
              <a:sym typeface="Times New Roman" charset="0"/>
            </a:endParaRPr>
          </a:p>
          <a:p>
            <a:pPr marL="0" indent="0" defTabSz="914400" eaLnBrk="1">
              <a:spcBef>
                <a:spcPts val="500"/>
              </a:spcBef>
              <a:defRPr/>
            </a:pPr>
            <a:r>
              <a:rPr lang="en-US" sz="24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Mammalian			</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Caring, group, alliance-</a:t>
            </a:r>
            <a:r>
              <a:rPr lang="en-US" sz="24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 </a:t>
            </a:r>
          </a:p>
          <a:p>
            <a:pPr marL="0" indent="0" defTabSz="914400" eaLnBrk="1">
              <a:spcBef>
                <a:spcPts val="500"/>
              </a:spcBef>
              <a:defRPr/>
            </a:pPr>
            <a:r>
              <a:rPr lang="en-US" sz="24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(120 million?</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building, play, status</a:t>
            </a:r>
          </a:p>
          <a:p>
            <a:pPr marL="0" indent="0" defTabSz="914400" eaLnBrk="1">
              <a:spcBef>
                <a:spcPts val="700"/>
              </a:spcBef>
              <a:defRPr/>
            </a:pPr>
            <a:endParaRPr lang="en-US" sz="2400" b="1" smtClean="0">
              <a:solidFill>
                <a:srgbClr val="800000"/>
              </a:solidFill>
              <a:effectLst>
                <a:outerShdw blurRad="38100" dist="38100" dir="2700000" algn="tl">
                  <a:srgbClr val="000000"/>
                </a:outerShdw>
              </a:effectLst>
              <a:latin typeface="Times New Roman" charset="0"/>
              <a:cs typeface="Times New Roman" charset="0"/>
              <a:sym typeface="Times New Roman" charset="0"/>
            </a:endParaRPr>
          </a:p>
          <a:p>
            <a:pPr marL="0" indent="0" defTabSz="914400" eaLnBrk="1">
              <a:spcBef>
                <a:spcPts val="500"/>
              </a:spcBef>
              <a:defRPr/>
            </a:pPr>
            <a:r>
              <a:rPr lang="en-US" sz="2400" b="1" smtClean="0">
                <a:solidFill>
                  <a:srgbClr val="FFFFCC"/>
                </a:solidFill>
                <a:effectLst>
                  <a:outerShdw blurRad="38100" dist="38100" dir="2700000" algn="tl">
                    <a:srgbClr val="000000"/>
                  </a:outerShdw>
                </a:effectLst>
                <a:latin typeface="Times New Roman" charset="0"/>
                <a:cs typeface="Times New Roman" charset="0"/>
                <a:sym typeface="Times New Roman" charset="0"/>
              </a:rPr>
              <a:t>Reptilian</a:t>
            </a:r>
            <a:r>
              <a:rPr lang="en-US" sz="24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			</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Territory, fear, aggression</a:t>
            </a:r>
            <a:r>
              <a:rPr lang="en-US" sz="24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a:t>
            </a:r>
          </a:p>
          <a:p>
            <a:pPr marL="0" indent="0" defTabSz="914400" eaLnBrk="1">
              <a:spcBef>
                <a:spcPts val="500"/>
              </a:spcBef>
              <a:defRPr/>
            </a:pPr>
            <a:r>
              <a:rPr lang="en-US" sz="2400" b="1" smtClean="0">
                <a:solidFill>
                  <a:srgbClr val="FFFFCC"/>
                </a:solidFill>
                <a:effectLst>
                  <a:outerShdw blurRad="38100" dist="38100" dir="2700000" algn="tl">
                    <a:srgbClr val="000000"/>
                  </a:outerShdw>
                </a:effectLst>
                <a:latin typeface="Times New Roman" charset="0"/>
                <a:cs typeface="Times New Roman" charset="0"/>
                <a:sym typeface="Times New Roman" charset="0"/>
              </a:rPr>
              <a:t>(500 million?)	</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sex, hunting</a:t>
            </a:r>
            <a:endParaRPr lang="en-US" smtClean="0"/>
          </a:p>
        </p:txBody>
      </p:sp>
      <p:sp>
        <p:nvSpPr>
          <p:cNvPr id="31747" name="AutoShape 3"/>
          <p:cNvSpPr>
            <a:spLocks/>
          </p:cNvSpPr>
          <p:nvPr/>
        </p:nvSpPr>
        <p:spPr bwMode="auto">
          <a:xfrm>
            <a:off x="3563938" y="1700213"/>
            <a:ext cx="381000" cy="434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597"/>
                </a:moveTo>
                <a:lnTo>
                  <a:pt x="4410" y="2597"/>
                </a:lnTo>
                <a:lnTo>
                  <a:pt x="4410" y="21599"/>
                </a:lnTo>
                <a:lnTo>
                  <a:pt x="17190" y="21599"/>
                </a:lnTo>
                <a:lnTo>
                  <a:pt x="17190" y="2597"/>
                </a:lnTo>
                <a:lnTo>
                  <a:pt x="21600" y="2597"/>
                </a:lnTo>
                <a:lnTo>
                  <a:pt x="10800" y="0"/>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effectLst>
                <a:outerShdw blurRad="38100" dist="38100" dir="2700000" algn="tl">
                  <a:srgbClr val="DDDDDD"/>
                </a:outerShdw>
              </a:effectLst>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361912901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6">
                                            <p:txEl>
                                              <p:pRg st="2" end="2"/>
                                            </p:txEl>
                                          </p:spTgt>
                                        </p:tgtEl>
                                        <p:attrNameLst>
                                          <p:attrName>style.visibility</p:attrName>
                                        </p:attrNameLst>
                                      </p:cBhvr>
                                      <p:to>
                                        <p:strVal val="visible"/>
                                      </p:to>
                                    </p:set>
                                    <p:anim calcmode="lin" valueType="num">
                                      <p:cBhvr additive="base">
                                        <p:cTn id="13" dur="500" fill="hold"/>
                                        <p:tgtEl>
                                          <p:spTgt spid="317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6">
                                            <p:txEl>
                                              <p:pRg st="3" end="3"/>
                                            </p:txEl>
                                          </p:spTgt>
                                        </p:tgtEl>
                                        <p:attrNameLst>
                                          <p:attrName>style.visibility</p:attrName>
                                        </p:attrNameLst>
                                      </p:cBhvr>
                                      <p:to>
                                        <p:strVal val="visible"/>
                                      </p:to>
                                    </p:set>
                                    <p:anim calcmode="lin" valueType="num">
                                      <p:cBhvr additive="base">
                                        <p:cTn id="19" dur="500" fill="hold"/>
                                        <p:tgtEl>
                                          <p:spTgt spid="317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6">
                                            <p:txEl>
                                              <p:pRg st="4" end="4"/>
                                            </p:txEl>
                                          </p:spTgt>
                                        </p:tgtEl>
                                        <p:attrNameLst>
                                          <p:attrName>style.visibility</p:attrName>
                                        </p:attrNameLst>
                                      </p:cBhvr>
                                      <p:to>
                                        <p:strVal val="visible"/>
                                      </p:to>
                                    </p:set>
                                    <p:anim calcmode="lin" valueType="num">
                                      <p:cBhvr additive="base">
                                        <p:cTn id="25" dur="500" fill="hold"/>
                                        <p:tgtEl>
                                          <p:spTgt spid="317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6">
                                            <p:txEl>
                                              <p:pRg st="5" end="5"/>
                                            </p:txEl>
                                          </p:spTgt>
                                        </p:tgtEl>
                                        <p:attrNameLst>
                                          <p:attrName>style.visibility</p:attrName>
                                        </p:attrNameLst>
                                      </p:cBhvr>
                                      <p:to>
                                        <p:strVal val="visible"/>
                                      </p:to>
                                    </p:set>
                                    <p:anim calcmode="lin" valueType="num">
                                      <p:cBhvr additive="base">
                                        <p:cTn id="31" dur="500" fill="hold"/>
                                        <p:tgtEl>
                                          <p:spTgt spid="317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6">
                                            <p:txEl>
                                              <p:pRg st="7" end="7"/>
                                            </p:txEl>
                                          </p:spTgt>
                                        </p:tgtEl>
                                        <p:attrNameLst>
                                          <p:attrName>style.visibility</p:attrName>
                                        </p:attrNameLst>
                                      </p:cBhvr>
                                      <p:to>
                                        <p:strVal val="visible"/>
                                      </p:to>
                                    </p:set>
                                    <p:anim calcmode="lin" valueType="num">
                                      <p:cBhvr additive="base">
                                        <p:cTn id="37" dur="500" fill="hold"/>
                                        <p:tgtEl>
                                          <p:spTgt spid="3174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6">
                                            <p:txEl>
                                              <p:pRg st="8" end="8"/>
                                            </p:txEl>
                                          </p:spTgt>
                                        </p:tgtEl>
                                        <p:attrNameLst>
                                          <p:attrName>style.visibility</p:attrName>
                                        </p:attrNameLst>
                                      </p:cBhvr>
                                      <p:to>
                                        <p:strVal val="visible"/>
                                      </p:to>
                                    </p:set>
                                    <p:anim calcmode="lin" valueType="num">
                                      <p:cBhvr additive="base">
                                        <p:cTn id="43" dur="500" fill="hold"/>
                                        <p:tgtEl>
                                          <p:spTgt spid="3174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p:cNvSpPr>
          <p:nvPr>
            <p:ph type="title"/>
          </p:nvPr>
        </p:nvSpPr>
        <p:spPr bwMode="auto">
          <a:xfrm>
            <a:off x="533400" y="381000"/>
            <a:ext cx="7772400" cy="1222375"/>
          </a:xfrm>
          <a:ln cap="flat">
            <a:solidFill>
              <a:srgbClr val="FFFFFF"/>
            </a:solidFill>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876300" eaLnBrk="1">
              <a:defRPr/>
            </a:pPr>
            <a:r>
              <a:rPr lang="en-US" sz="38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Brain Development</a:t>
            </a:r>
            <a:br>
              <a:rPr lang="en-US" sz="38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br>
            <a:r>
              <a:rPr lang="en-US" sz="38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 in Deep Historical Context</a:t>
            </a:r>
            <a:endParaRPr lang="en-US" smtClean="0"/>
          </a:p>
        </p:txBody>
      </p:sp>
      <p:sp>
        <p:nvSpPr>
          <p:cNvPr id="32770" name="Rectangle 2"/>
          <p:cNvSpPr>
            <a:spLocks noGrp="1"/>
          </p:cNvSpPr>
          <p:nvPr>
            <p:ph type="body" idx="1"/>
          </p:nvPr>
        </p:nvSpPr>
        <p:spPr bwMode="auto">
          <a:xfrm>
            <a:off x="685800" y="1981200"/>
            <a:ext cx="7772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defTabSz="914400" eaLnBrk="1">
              <a:spcBef>
                <a:spcPts val="700"/>
              </a:spcBef>
              <a:buFontTx/>
              <a:buChar char="•"/>
              <a:defRPr/>
            </a:pPr>
            <a:endParaRPr lang="en-US" sz="3200" smtClean="0">
              <a:latin typeface="Times New Roman" charset="0"/>
              <a:cs typeface="Times New Roman" charset="0"/>
              <a:sym typeface="Times New Roman" charset="0"/>
            </a:endParaRPr>
          </a:p>
        </p:txBody>
      </p:sp>
      <p:pic>
        <p:nvPicPr>
          <p:cNvPr id="32771" name="Picture 3" descr="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60538"/>
            <a:ext cx="7775575" cy="476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86269991"/>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1"/>
          <p:cNvSpPr>
            <a:spLocks noGrp="1"/>
          </p:cNvSpPr>
          <p:nvPr>
            <p:ph type="title"/>
          </p:nvPr>
        </p:nvSpPr>
        <p:spPr bwMode="auto">
          <a:xfrm>
            <a:off x="539750" y="46038"/>
            <a:ext cx="8208963" cy="1222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28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Private Events and Brain Development in the context of Genotype, Phenotype, and Present Moment</a:t>
            </a:r>
            <a:endParaRPr lang="en-US" smtClean="0"/>
          </a:p>
        </p:txBody>
      </p:sp>
      <p:sp>
        <p:nvSpPr>
          <p:cNvPr id="33794" name="Rectangle 2"/>
          <p:cNvSpPr>
            <a:spLocks noGrp="1"/>
          </p:cNvSpPr>
          <p:nvPr>
            <p:ph type="body" idx="1"/>
          </p:nvPr>
        </p:nvSpPr>
        <p:spPr bwMode="auto">
          <a:xfrm>
            <a:off x="250825" y="1268413"/>
            <a:ext cx="8497888" cy="5589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39688" indent="0" defTabSz="914400" eaLnBrk="1">
              <a:lnSpc>
                <a:spcPct val="80000"/>
              </a:lnSpc>
              <a:spcBef>
                <a:spcPts val="400"/>
              </a:spcBef>
              <a:defRPr/>
            </a:pPr>
            <a:r>
              <a:rPr 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1.  </a:t>
            </a:r>
            <a:r>
              <a:rPr lang="ja-JP" alt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a:t>
            </a:r>
            <a:r>
              <a:rPr 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Old Brain</a:t>
            </a:r>
            <a:r>
              <a:rPr lang="ja-JP" alt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a:t>
            </a:r>
            <a:endParaRPr 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endParaRPr>
          </a:p>
          <a:p>
            <a:pPr marL="39688" indent="0" defTabSz="914400" eaLnBrk="1">
              <a:lnSpc>
                <a:spcPct val="80000"/>
              </a:lnSpc>
              <a:spcBef>
                <a:spcPts val="400"/>
              </a:spcBef>
              <a:defRPr/>
            </a:pPr>
            <a:r>
              <a:rPr lang="en-US" sz="20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rPr>
              <a:t>	</a:t>
            </a:r>
            <a:r>
              <a:rPr lang="en-US" sz="2000" b="1" smtClean="0">
                <a:solidFill>
                  <a:srgbClr val="FFFFCC"/>
                </a:solidFill>
                <a:effectLst>
                  <a:outerShdw blurRad="38100" dist="38100" dir="2700000" algn="tl">
                    <a:srgbClr val="000000"/>
                  </a:outerShdw>
                </a:effectLst>
                <a:latin typeface="Times New Roman Bold" charset="0"/>
                <a:cs typeface="Times New Roman Bold" charset="0"/>
                <a:sym typeface="Times New Roman Bold" charset="0"/>
              </a:rPr>
              <a:t>Emotional Responding:</a:t>
            </a:r>
            <a:r>
              <a:rPr lang="en-US" sz="20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rPr>
              <a:t>        	Anger, anxiety, sadness, joy, lust</a:t>
            </a:r>
          </a:p>
          <a:p>
            <a:pPr marL="39688" indent="0" defTabSz="914400" eaLnBrk="1">
              <a:lnSpc>
                <a:spcPct val="80000"/>
              </a:lnSpc>
              <a:spcBef>
                <a:spcPts val="400"/>
              </a:spcBef>
              <a:defRPr/>
            </a:pPr>
            <a:r>
              <a:rPr lang="en-US" sz="20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rPr>
              <a:t>	Overt </a:t>
            </a:r>
            <a:r>
              <a:rPr lang="en-US" sz="2000" b="1" smtClean="0">
                <a:solidFill>
                  <a:srgbClr val="FFFFCC"/>
                </a:solidFill>
                <a:effectLst>
                  <a:outerShdw blurRad="38100" dist="38100" dir="2700000" algn="tl">
                    <a:srgbClr val="000000"/>
                  </a:outerShdw>
                </a:effectLst>
                <a:latin typeface="Times New Roman Bold" charset="0"/>
                <a:cs typeface="Times New Roman Bold" charset="0"/>
                <a:sym typeface="Times New Roman Bold" charset="0"/>
              </a:rPr>
              <a:t>Behavioral Responding:</a:t>
            </a:r>
            <a:r>
              <a:rPr lang="en-US" sz="20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rPr>
              <a:t>      Fight, flight, withdraw, engage</a:t>
            </a:r>
          </a:p>
          <a:p>
            <a:pPr marL="39688" indent="0" defTabSz="914400" eaLnBrk="1">
              <a:lnSpc>
                <a:spcPct val="80000"/>
              </a:lnSpc>
              <a:spcBef>
                <a:spcPts val="400"/>
              </a:spcBef>
              <a:defRPr/>
            </a:pPr>
            <a:r>
              <a:rPr lang="en-US" sz="20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rPr>
              <a:t>	</a:t>
            </a:r>
            <a:r>
              <a:rPr lang="en-US" sz="2000" b="1" smtClean="0">
                <a:solidFill>
                  <a:srgbClr val="FFFFCC"/>
                </a:solidFill>
                <a:effectLst>
                  <a:outerShdw blurRad="38100" dist="38100" dir="2700000" algn="tl">
                    <a:srgbClr val="000000"/>
                  </a:outerShdw>
                </a:effectLst>
                <a:latin typeface="Times New Roman Bold" charset="0"/>
                <a:cs typeface="Times New Roman Bold" charset="0"/>
                <a:sym typeface="Times New Roman Bold" charset="0"/>
              </a:rPr>
              <a:t>Relationship Behaviors:</a:t>
            </a:r>
            <a:r>
              <a:rPr lang="en-US" sz="20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rPr>
              <a:t>  		Sex, status, attachment, tribalism</a:t>
            </a:r>
          </a:p>
          <a:p>
            <a:pPr marL="39688" indent="0" defTabSz="914400" eaLnBrk="1">
              <a:lnSpc>
                <a:spcPct val="80000"/>
              </a:lnSpc>
              <a:spcBef>
                <a:spcPts val="700"/>
              </a:spcBef>
              <a:defRPr/>
            </a:pPr>
            <a:endParaRPr lang="en-US" sz="20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endParaRPr>
          </a:p>
          <a:p>
            <a:pPr marL="39688" indent="0" defTabSz="914400" eaLnBrk="1">
              <a:lnSpc>
                <a:spcPct val="80000"/>
              </a:lnSpc>
              <a:spcBef>
                <a:spcPts val="400"/>
              </a:spcBef>
              <a:defRPr/>
            </a:pPr>
            <a:r>
              <a:rPr 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2.  </a:t>
            </a:r>
            <a:r>
              <a:rPr lang="ja-JP" alt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a:t>
            </a:r>
            <a:r>
              <a:rPr 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New Brain</a:t>
            </a:r>
            <a:r>
              <a:rPr lang="ja-JP" alt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a:t>
            </a:r>
            <a:endParaRPr 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endParaRPr>
          </a:p>
          <a:p>
            <a:pPr marL="39688" indent="0" defTabSz="914400" eaLnBrk="1">
              <a:lnSpc>
                <a:spcPct val="80000"/>
              </a:lnSpc>
              <a:spcBef>
                <a:spcPts val="400"/>
              </a:spcBef>
              <a:defRPr/>
            </a:pPr>
            <a:r>
              <a:rPr lang="en-US" sz="20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rPr>
              <a:t>	Relational Framing, Imagination, fantasize, look back and forward, 	plan, 	</a:t>
            </a:r>
          </a:p>
          <a:p>
            <a:pPr marL="39688" indent="0" defTabSz="914400" eaLnBrk="1">
              <a:lnSpc>
                <a:spcPct val="80000"/>
              </a:lnSpc>
              <a:spcBef>
                <a:spcPts val="400"/>
              </a:spcBef>
              <a:defRPr/>
            </a:pPr>
            <a:r>
              <a:rPr lang="en-US" sz="20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rPr>
              <a:t>	Integration of mental abilities</a:t>
            </a:r>
          </a:p>
          <a:p>
            <a:pPr marL="39688" indent="0" defTabSz="914400" eaLnBrk="1">
              <a:lnSpc>
                <a:spcPct val="80000"/>
              </a:lnSpc>
              <a:spcBef>
                <a:spcPts val="400"/>
              </a:spcBef>
              <a:defRPr/>
            </a:pPr>
            <a:r>
              <a:rPr lang="en-US" sz="20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rPr>
              <a:t>	Self-awareness, self-identity, flexible perspective taking, self-	feeling</a:t>
            </a:r>
          </a:p>
          <a:p>
            <a:pPr marL="39688" indent="0" defTabSz="914400" eaLnBrk="1">
              <a:lnSpc>
                <a:spcPct val="80000"/>
              </a:lnSpc>
              <a:spcBef>
                <a:spcPts val="700"/>
              </a:spcBef>
              <a:defRPr/>
            </a:pPr>
            <a:endParaRPr lang="en-US" sz="2000" b="1" smtClean="0">
              <a:solidFill>
                <a:srgbClr val="777777"/>
              </a:solidFill>
              <a:effectLst>
                <a:outerShdw blurRad="38100" dist="38100" dir="2700000" algn="tl">
                  <a:srgbClr val="000000"/>
                </a:outerShdw>
              </a:effectLst>
              <a:latin typeface="Times New Roman Bold" charset="0"/>
              <a:cs typeface="Times New Roman Bold" charset="0"/>
              <a:sym typeface="Times New Roman Bold" charset="0"/>
            </a:endParaRPr>
          </a:p>
          <a:p>
            <a:pPr marL="39688" indent="0" defTabSz="914400" eaLnBrk="1">
              <a:lnSpc>
                <a:spcPct val="80000"/>
              </a:lnSpc>
              <a:spcBef>
                <a:spcPts val="400"/>
              </a:spcBef>
              <a:defRPr/>
            </a:pPr>
            <a:r>
              <a:rPr 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3. </a:t>
            </a:r>
            <a:r>
              <a:rPr lang="ja-JP" alt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a:t>
            </a:r>
            <a:r>
              <a:rPr 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Social Brain</a:t>
            </a:r>
            <a:r>
              <a:rPr lang="ja-JP" alt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a:t>
            </a:r>
            <a:endParaRPr 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endParaRPr>
          </a:p>
          <a:p>
            <a:pPr marL="39688" indent="0" defTabSz="914400" eaLnBrk="1">
              <a:lnSpc>
                <a:spcPct val="80000"/>
              </a:lnSpc>
              <a:spcBef>
                <a:spcPts val="400"/>
              </a:spcBef>
              <a:defRPr/>
            </a:pPr>
            <a:r>
              <a:rPr lang="en-US" sz="20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rPr>
              <a:t>	Need for affection and care </a:t>
            </a:r>
          </a:p>
          <a:p>
            <a:pPr marL="39688" indent="0" defTabSz="914400" eaLnBrk="1">
              <a:lnSpc>
                <a:spcPct val="80000"/>
              </a:lnSpc>
              <a:spcBef>
                <a:spcPts val="400"/>
              </a:spcBef>
              <a:defRPr/>
            </a:pPr>
            <a:r>
              <a:rPr lang="en-US" sz="20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rPr>
              <a:t>	Socially responsive, self-experience and motives</a:t>
            </a:r>
          </a:p>
          <a:p>
            <a:pPr marL="39688" indent="0" defTabSz="914400" eaLnBrk="1">
              <a:lnSpc>
                <a:spcPct val="80000"/>
              </a:lnSpc>
              <a:spcBef>
                <a:spcPts val="700"/>
              </a:spcBef>
              <a:defRPr/>
            </a:pPr>
            <a:endParaRPr lang="en-US" sz="20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endParaRPr>
          </a:p>
          <a:p>
            <a:pPr marL="39688" indent="0" defTabSz="914400" eaLnBrk="1">
              <a:lnSpc>
                <a:spcPct val="80000"/>
              </a:lnSpc>
              <a:spcBef>
                <a:spcPts val="700"/>
              </a:spcBef>
              <a:defRPr/>
            </a:pPr>
            <a:endParaRPr lang="en-US" sz="2000" b="1" smtClean="0">
              <a:solidFill>
                <a:srgbClr val="FFFF66"/>
              </a:solidFill>
              <a:effectLst>
                <a:outerShdw blurRad="38100" dist="38100" dir="2700000" algn="tl">
                  <a:srgbClr val="000000"/>
                </a:outerShdw>
              </a:effectLst>
              <a:latin typeface="Times New Roman Bold" charset="0"/>
              <a:cs typeface="Times New Roman Bold" charset="0"/>
              <a:sym typeface="Times New Roman Bold" charset="0"/>
            </a:endParaRPr>
          </a:p>
          <a:p>
            <a:pPr marL="39688" indent="0" algn="ctr" defTabSz="914400" eaLnBrk="1">
              <a:lnSpc>
                <a:spcPct val="80000"/>
              </a:lnSpc>
              <a:spcBef>
                <a:spcPts val="400"/>
              </a:spcBef>
              <a:defRPr/>
            </a:pPr>
            <a:r>
              <a:rPr lang="en-US" sz="2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a:t>
            </a:r>
            <a:endParaRPr lang="en-US" smtClean="0"/>
          </a:p>
        </p:txBody>
      </p:sp>
      <p:pic>
        <p:nvPicPr>
          <p:cNvPr id="33795" name="Picture 3" descr="imag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20000">
            <a:off x="7419975" y="5435600"/>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3933481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5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4">
                                            <p:txEl>
                                              <p:pRg st="1" end="1"/>
                                            </p:txEl>
                                          </p:spTgt>
                                        </p:tgtEl>
                                        <p:attrNameLst>
                                          <p:attrName>style.visibility</p:attrName>
                                        </p:attrNameLst>
                                      </p:cBhvr>
                                      <p:to>
                                        <p:strVal val="visible"/>
                                      </p:to>
                                    </p:set>
                                    <p:anim calcmode="lin" valueType="num">
                                      <p:cBhvr additive="base">
                                        <p:cTn id="13" dur="5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anim calcmode="lin" valueType="num">
                                      <p:cBhvr additive="base">
                                        <p:cTn id="19" dur="5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4">
                                            <p:txEl>
                                              <p:pRg st="3" end="3"/>
                                            </p:txEl>
                                          </p:spTgt>
                                        </p:tgtEl>
                                        <p:attrNameLst>
                                          <p:attrName>style.visibility</p:attrName>
                                        </p:attrNameLst>
                                      </p:cBhvr>
                                      <p:to>
                                        <p:strVal val="visible"/>
                                      </p:to>
                                    </p:set>
                                    <p:anim calcmode="lin" valueType="num">
                                      <p:cBhvr additive="base">
                                        <p:cTn id="25" dur="5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4">
                                            <p:txEl>
                                              <p:pRg st="5" end="5"/>
                                            </p:txEl>
                                          </p:spTgt>
                                        </p:tgtEl>
                                        <p:attrNameLst>
                                          <p:attrName>style.visibility</p:attrName>
                                        </p:attrNameLst>
                                      </p:cBhvr>
                                      <p:to>
                                        <p:strVal val="visible"/>
                                      </p:to>
                                    </p:set>
                                    <p:anim calcmode="lin" valueType="num">
                                      <p:cBhvr additive="base">
                                        <p:cTn id="31" dur="5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794">
                                            <p:txEl>
                                              <p:pRg st="6" end="6"/>
                                            </p:txEl>
                                          </p:spTgt>
                                        </p:tgtEl>
                                        <p:attrNameLst>
                                          <p:attrName>style.visibility</p:attrName>
                                        </p:attrNameLst>
                                      </p:cBhvr>
                                      <p:to>
                                        <p:strVal val="visible"/>
                                      </p:to>
                                    </p:set>
                                    <p:anim calcmode="lin" valueType="num">
                                      <p:cBhvr additive="base">
                                        <p:cTn id="37" dur="5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794">
                                            <p:txEl>
                                              <p:pRg st="7" end="7"/>
                                            </p:txEl>
                                          </p:spTgt>
                                        </p:tgtEl>
                                        <p:attrNameLst>
                                          <p:attrName>style.visibility</p:attrName>
                                        </p:attrNameLst>
                                      </p:cBhvr>
                                      <p:to>
                                        <p:strVal val="visible"/>
                                      </p:to>
                                    </p:set>
                                    <p:anim calcmode="lin" valueType="num">
                                      <p:cBhvr additive="base">
                                        <p:cTn id="43" dur="500" fill="hold"/>
                                        <p:tgtEl>
                                          <p:spTgt spid="3379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79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794">
                                            <p:txEl>
                                              <p:pRg st="8" end="8"/>
                                            </p:txEl>
                                          </p:spTgt>
                                        </p:tgtEl>
                                        <p:attrNameLst>
                                          <p:attrName>style.visibility</p:attrName>
                                        </p:attrNameLst>
                                      </p:cBhvr>
                                      <p:to>
                                        <p:strVal val="visible"/>
                                      </p:to>
                                    </p:set>
                                    <p:anim calcmode="lin" valueType="num">
                                      <p:cBhvr additive="base">
                                        <p:cTn id="49" dur="5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379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794">
                                            <p:txEl>
                                              <p:pRg st="10" end="10"/>
                                            </p:txEl>
                                          </p:spTgt>
                                        </p:tgtEl>
                                        <p:attrNameLst>
                                          <p:attrName>style.visibility</p:attrName>
                                        </p:attrNameLst>
                                      </p:cBhvr>
                                      <p:to>
                                        <p:strVal val="visible"/>
                                      </p:to>
                                    </p:set>
                                    <p:anim calcmode="lin" valueType="num">
                                      <p:cBhvr additive="base">
                                        <p:cTn id="55" dur="500" fill="hold"/>
                                        <p:tgtEl>
                                          <p:spTgt spid="3379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379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794">
                                            <p:txEl>
                                              <p:pRg st="11" end="11"/>
                                            </p:txEl>
                                          </p:spTgt>
                                        </p:tgtEl>
                                        <p:attrNameLst>
                                          <p:attrName>style.visibility</p:attrName>
                                        </p:attrNameLst>
                                      </p:cBhvr>
                                      <p:to>
                                        <p:strVal val="visible"/>
                                      </p:to>
                                    </p:set>
                                    <p:anim calcmode="lin" valueType="num">
                                      <p:cBhvr additive="base">
                                        <p:cTn id="61" dur="500" fill="hold"/>
                                        <p:tgtEl>
                                          <p:spTgt spid="3379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379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3794">
                                            <p:txEl>
                                              <p:pRg st="12" end="12"/>
                                            </p:txEl>
                                          </p:spTgt>
                                        </p:tgtEl>
                                        <p:attrNameLst>
                                          <p:attrName>style.visibility</p:attrName>
                                        </p:attrNameLst>
                                      </p:cBhvr>
                                      <p:to>
                                        <p:strVal val="visible"/>
                                      </p:to>
                                    </p:set>
                                    <p:anim calcmode="lin" valueType="num">
                                      <p:cBhvr additive="base">
                                        <p:cTn id="67" dur="500" fill="hold"/>
                                        <p:tgtEl>
                                          <p:spTgt spid="33794">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379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3794">
                                            <p:txEl>
                                              <p:pRg st="15" end="15"/>
                                            </p:txEl>
                                          </p:spTgt>
                                        </p:tgtEl>
                                        <p:attrNameLst>
                                          <p:attrName>style.visibility</p:attrName>
                                        </p:attrNameLst>
                                      </p:cBhvr>
                                      <p:to>
                                        <p:strVal val="visible"/>
                                      </p:to>
                                    </p:set>
                                    <p:anim calcmode="lin" valueType="num">
                                      <p:cBhvr additive="base">
                                        <p:cTn id="73" dur="500" fill="hold"/>
                                        <p:tgtEl>
                                          <p:spTgt spid="33794">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379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p:cNvSpPr>
          <p:nvPr>
            <p:ph type="title"/>
          </p:nvPr>
        </p:nvSpPr>
        <p:spPr bwMode="auto">
          <a:xfrm>
            <a:off x="685800" y="457200"/>
            <a:ext cx="7772400"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22313" eaLnBrk="1">
              <a:defRPr/>
            </a:pPr>
            <a:r>
              <a:rPr lang="en-US" sz="3100" b="1" smtClean="0">
                <a:solidFill>
                  <a:srgbClr val="FF6600"/>
                </a:solidFill>
                <a:effectLst>
                  <a:outerShdw blurRad="38100" dist="38100" dir="2700000" algn="tl">
                    <a:srgbClr val="000000"/>
                  </a:outerShdw>
                </a:effectLst>
                <a:latin typeface="Times New Roman" charset="0"/>
                <a:cs typeface="Times New Roman" charset="0"/>
                <a:sym typeface="Times New Roman" charset="0"/>
              </a:rPr>
              <a:t>Sources of behaviour</a:t>
            </a:r>
            <a:endParaRPr lang="en-US" smtClean="0"/>
          </a:p>
        </p:txBody>
      </p:sp>
      <p:sp>
        <p:nvSpPr>
          <p:cNvPr id="34818" name="Rectangle 2"/>
          <p:cNvSpPr>
            <a:spLocks noGrp="1"/>
          </p:cNvSpPr>
          <p:nvPr>
            <p:ph type="body" idx="1"/>
          </p:nvPr>
        </p:nvSpPr>
        <p:spPr bwMode="auto">
          <a:xfrm>
            <a:off x="1066800" y="1295400"/>
            <a:ext cx="7239000" cy="48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defTabSz="914400" eaLnBrk="1">
              <a:spcBef>
                <a:spcPts val="700"/>
              </a:spcBef>
              <a:buFontTx/>
              <a:buChar char="•"/>
              <a:defRPr/>
            </a:pPr>
            <a:endParaRPr lang="en-US" sz="3200" smtClean="0">
              <a:latin typeface="Times New Roman" charset="0"/>
              <a:cs typeface="Times New Roman" charset="0"/>
              <a:sym typeface="Times New Roman" charset="0"/>
            </a:endParaRPr>
          </a:p>
        </p:txBody>
      </p:sp>
      <p:grpSp>
        <p:nvGrpSpPr>
          <p:cNvPr id="60419" name="Group 3"/>
          <p:cNvGrpSpPr>
            <a:grpSpLocks/>
          </p:cNvGrpSpPr>
          <p:nvPr/>
        </p:nvGrpSpPr>
        <p:grpSpPr bwMode="auto">
          <a:xfrm>
            <a:off x="-1331913" y="0"/>
            <a:ext cx="11306176" cy="8253413"/>
            <a:chOff x="0" y="0"/>
            <a:chExt cx="11306175" cy="8253413"/>
          </a:xfrm>
        </p:grpSpPr>
        <p:sp>
          <p:nvSpPr>
            <p:cNvPr id="34820" name="AutoShape 4" descr="Parchment.jpg"/>
            <p:cNvSpPr>
              <a:spLocks/>
            </p:cNvSpPr>
            <p:nvPr/>
          </p:nvSpPr>
          <p:spPr bwMode="auto">
            <a:xfrm>
              <a:off x="0" y="0"/>
              <a:ext cx="11306175" cy="8253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lnSpc>
                  <a:spcPct val="90000"/>
                </a:lnSpc>
                <a:spcBef>
                  <a:spcPts val="500"/>
                </a:spcBef>
                <a:defRPr/>
              </a:pPr>
              <a:endParaRPr lang="en-US" sz="2400" b="1">
                <a:solidFill>
                  <a:srgbClr val="000000"/>
                </a:solidFill>
                <a:latin typeface="Times New Roman" charset="0"/>
                <a:ea typeface="ＭＳ Ｐゴシック" charset="0"/>
                <a:cs typeface="Times New Roman" charset="0"/>
                <a:sym typeface="Times New Roman" charset="0"/>
              </a:endParaRPr>
            </a:p>
          </p:txBody>
        </p:sp>
        <p:pic>
          <p:nvPicPr>
            <p:cNvPr id="34821" name="Picture 5" descr="Parch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06175" cy="8253413"/>
            </a:xfrm>
            <a:prstGeom prst="rect">
              <a:avLst/>
            </a:pr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34822" name="AutoShape 6"/>
          <p:cNvSpPr>
            <a:spLocks/>
          </p:cNvSpPr>
          <p:nvPr/>
        </p:nvSpPr>
        <p:spPr bwMode="auto">
          <a:xfrm>
            <a:off x="754063" y="4076700"/>
            <a:ext cx="6481762" cy="790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lnSpc>
                <a:spcPct val="75000"/>
              </a:lnSpc>
              <a:spcBef>
                <a:spcPts val="1600"/>
              </a:spcBef>
              <a:defRPr/>
            </a:pPr>
            <a:r>
              <a:rPr lang="en-US" sz="2800" i="1">
                <a:solidFill>
                  <a:srgbClr val="996633"/>
                </a:solidFill>
                <a:latin typeface="Times New Roman" charset="0"/>
                <a:ea typeface="ＭＳ Ｐゴシック" charset="0"/>
                <a:cs typeface="Times New Roman" charset="0"/>
                <a:sym typeface="Times New Roman" charset="0"/>
              </a:rPr>
              <a:t>Old Brain</a:t>
            </a:r>
            <a:r>
              <a:rPr lang="en-US" sz="2800">
                <a:solidFill>
                  <a:srgbClr val="996633"/>
                </a:solidFill>
                <a:latin typeface="Times New Roman" charset="0"/>
                <a:ea typeface="ＭＳ Ｐゴシック" charset="0"/>
                <a:cs typeface="Times New Roman" charset="0"/>
                <a:sym typeface="Times New Roman" charset="0"/>
              </a:rPr>
              <a:t>: Emotions, Motives, Relationship Seeking-Creating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34823" name="AutoShape 7"/>
          <p:cNvSpPr>
            <a:spLocks/>
          </p:cNvSpPr>
          <p:nvPr/>
        </p:nvSpPr>
        <p:spPr bwMode="auto">
          <a:xfrm>
            <a:off x="900113" y="2349500"/>
            <a:ext cx="5976937"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defRPr/>
            </a:pPr>
            <a:r>
              <a:rPr lang="en-US" sz="2800" i="1">
                <a:solidFill>
                  <a:srgbClr val="0033CC"/>
                </a:solidFill>
                <a:latin typeface="Times New Roman" charset="0"/>
                <a:ea typeface="ＭＳ Ｐゴシック" charset="0"/>
                <a:cs typeface="Times New Roman" charset="0"/>
                <a:sym typeface="Times New Roman" charset="0"/>
              </a:rPr>
              <a:t>New Brain</a:t>
            </a:r>
            <a:r>
              <a:rPr lang="en-US" sz="2800">
                <a:solidFill>
                  <a:srgbClr val="0033CC"/>
                </a:solidFill>
                <a:latin typeface="Times New Roman" charset="0"/>
                <a:ea typeface="ＭＳ Ｐゴシック" charset="0"/>
                <a:cs typeface="Times New Roman" charset="0"/>
                <a:sym typeface="Times New Roman" charset="0"/>
              </a:rPr>
              <a:t>: Imagination, </a:t>
            </a:r>
          </a:p>
          <a:p>
            <a:pPr algn="ctr" hangingPunct="0">
              <a:defRPr/>
            </a:pPr>
            <a:r>
              <a:rPr lang="en-US" sz="2800">
                <a:solidFill>
                  <a:srgbClr val="0033CC"/>
                </a:solidFill>
                <a:latin typeface="Times New Roman" charset="0"/>
                <a:ea typeface="ＭＳ Ｐゴシック" charset="0"/>
                <a:cs typeface="Times New Roman" charset="0"/>
                <a:sym typeface="Times New Roman" charset="0"/>
              </a:rPr>
              <a:t>Planning, Rumination, Integration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34824" name="AutoShape 8"/>
          <p:cNvSpPr>
            <a:spLocks/>
          </p:cNvSpPr>
          <p:nvPr/>
        </p:nvSpPr>
        <p:spPr bwMode="auto">
          <a:xfrm>
            <a:off x="-541338" y="260350"/>
            <a:ext cx="10009188" cy="542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lnSpc>
                <a:spcPct val="65000"/>
              </a:lnSpc>
              <a:spcBef>
                <a:spcPts val="1900"/>
              </a:spcBef>
              <a:defRPr/>
            </a:pPr>
            <a:r>
              <a:rPr lang="en-US" sz="3200">
                <a:solidFill>
                  <a:srgbClr val="CC6600"/>
                </a:solidFill>
                <a:latin typeface="Times New Roman" charset="0"/>
                <a:ea typeface="ＭＳ Ｐゴシック" charset="0"/>
                <a:cs typeface="Times New Roman" charset="0"/>
                <a:sym typeface="Times New Roman" charset="0"/>
              </a:rPr>
              <a:t>Need compassion for a very</a:t>
            </a:r>
            <a:r>
              <a:rPr lang="en-US" sz="3200" i="1">
                <a:solidFill>
                  <a:srgbClr val="CC6600"/>
                </a:solidFill>
                <a:latin typeface="Times New Roman" charset="0"/>
                <a:ea typeface="ＭＳ Ｐゴシック" charset="0"/>
                <a:cs typeface="Times New Roman" charset="0"/>
                <a:sym typeface="Times New Roman" charset="0"/>
              </a:rPr>
              <a:t> tricky </a:t>
            </a:r>
            <a:r>
              <a:rPr lang="en-US" sz="3200">
                <a:solidFill>
                  <a:srgbClr val="CC6600"/>
                </a:solidFill>
                <a:latin typeface="Times New Roman" charset="0"/>
                <a:ea typeface="ＭＳ Ｐゴシック" charset="0"/>
                <a:cs typeface="Times New Roman" charset="0"/>
                <a:sym typeface="Times New Roman" charset="0"/>
              </a:rPr>
              <a:t>brain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34825" name="Line 9"/>
          <p:cNvSpPr>
            <a:spLocks noChangeShapeType="1"/>
          </p:cNvSpPr>
          <p:nvPr/>
        </p:nvSpPr>
        <p:spPr bwMode="auto">
          <a:xfrm flipV="1">
            <a:off x="2627313" y="3429000"/>
            <a:ext cx="0" cy="503238"/>
          </a:xfrm>
          <a:prstGeom prst="line">
            <a:avLst/>
          </a:prstGeom>
          <a:noFill/>
          <a:ln w="57150" cap="flat" cmpd="sng">
            <a:solidFill>
              <a:srgbClr val="FF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34826" name="Line 10"/>
          <p:cNvSpPr>
            <a:spLocks noChangeShapeType="1"/>
          </p:cNvSpPr>
          <p:nvPr/>
        </p:nvSpPr>
        <p:spPr bwMode="auto">
          <a:xfrm>
            <a:off x="5292725" y="3429000"/>
            <a:ext cx="0" cy="504825"/>
          </a:xfrm>
          <a:prstGeom prst="line">
            <a:avLst/>
          </a:prstGeom>
          <a:noFill/>
          <a:ln w="57150" cap="flat" cmpd="sng">
            <a:solidFill>
              <a:srgbClr val="0000CC"/>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36803432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82739544" presetClass="entr" presetSubtype="0" fill="hold" grpId="0" nodeType="clickEffect">
                                  <p:stCondLst>
                                    <p:cond delay="0"/>
                                  </p:stCondLst>
                                  <p:childTnLst>
                                    <p:set>
                                      <p:cBhvr>
                                        <p:cTn id="6" dur="1" fill="hold">
                                          <p:stCondLst>
                                            <p:cond delay="499"/>
                                          </p:stCondLst>
                                        </p:cTn>
                                        <p:tgtEl>
                                          <p:spTgt spid="348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82739544" presetClass="entr" presetSubtype="0" fill="hold" grpId="0" nodeType="clickEffect">
                                  <p:stCondLst>
                                    <p:cond delay="0"/>
                                  </p:stCondLst>
                                  <p:childTnLst>
                                    <p:set>
                                      <p:cBhvr>
                                        <p:cTn id="10" dur="1" fill="hold">
                                          <p:stCondLst>
                                            <p:cond delay="499"/>
                                          </p:stCondLst>
                                        </p:cTn>
                                        <p:tgtEl>
                                          <p:spTgt spid="348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082739544" presetClass="entr" presetSubtype="0" fill="hold" grpId="0" nodeType="clickEffect">
                                  <p:stCondLst>
                                    <p:cond delay="0"/>
                                  </p:stCondLst>
                                  <p:childTnLst>
                                    <p:set>
                                      <p:cBhvr>
                                        <p:cTn id="14" dur="1" fill="hold">
                                          <p:stCondLst>
                                            <p:cond delay="499"/>
                                          </p:stCondLst>
                                        </p:cTn>
                                        <p:tgtEl>
                                          <p:spTgt spid="348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082739544" presetClass="entr" presetSubtype="0" fill="hold" nodeType="clickEffect">
                                  <p:stCondLst>
                                    <p:cond delay="0"/>
                                  </p:stCondLst>
                                  <p:childTnLst>
                                    <p:set>
                                      <p:cBhvr>
                                        <p:cTn id="18" dur="1" fill="hold">
                                          <p:stCondLst>
                                            <p:cond delay="499"/>
                                          </p:stCondLst>
                                        </p:cTn>
                                        <p:tgtEl>
                                          <p:spTgt spid="348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082739544" presetClass="entr" presetSubtype="0" fill="hold" nodeType="clickEffect">
                                  <p:stCondLst>
                                    <p:cond delay="0"/>
                                  </p:stCondLst>
                                  <p:childTnLst>
                                    <p:set>
                                      <p:cBhvr>
                                        <p:cTn id="22" dur="1" fill="hold">
                                          <p:stCondLst>
                                            <p:cond delay="499"/>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utoUpdateAnimBg="0"/>
      <p:bldP spid="34823" grpId="0"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1"/>
          <p:cNvSpPr>
            <a:spLocks noGrp="1"/>
          </p:cNvSpPr>
          <p:nvPr>
            <p:ph type="title"/>
          </p:nvPr>
        </p:nvSpPr>
        <p:spPr bwMode="auto">
          <a:xfrm>
            <a:off x="755650" y="549275"/>
            <a:ext cx="7772400" cy="519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03263" eaLnBrk="1">
              <a:defRPr/>
            </a:pPr>
            <a:r>
              <a:rPr lang="en-US" sz="30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	Mind Problems: Our Built in Biases</a:t>
            </a:r>
            <a:r>
              <a:rPr lang="en-US" sz="3000" b="1" smtClean="0">
                <a:solidFill>
                  <a:srgbClr val="FF9900"/>
                </a:solidFill>
                <a:effectLst>
                  <a:outerShdw blurRad="38100" dist="38100" dir="2700000" algn="tl">
                    <a:srgbClr val="000000"/>
                  </a:outerShdw>
                </a:effectLst>
                <a:latin typeface="Times New Roman" charset="0"/>
                <a:cs typeface="Times New Roman" charset="0"/>
                <a:sym typeface="Times New Roman" charset="0"/>
              </a:rPr>
              <a:t> </a:t>
            </a:r>
            <a:endParaRPr lang="en-US" smtClean="0"/>
          </a:p>
        </p:txBody>
      </p:sp>
      <p:sp>
        <p:nvSpPr>
          <p:cNvPr id="35842" name="Rectangle 2"/>
          <p:cNvSpPr>
            <a:spLocks noGrp="1"/>
          </p:cNvSpPr>
          <p:nvPr>
            <p:ph type="body" idx="1"/>
          </p:nvPr>
        </p:nvSpPr>
        <p:spPr bwMode="auto">
          <a:xfrm>
            <a:off x="755650" y="1722438"/>
            <a:ext cx="7561263" cy="51355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lnSpc>
                <a:spcPct val="90000"/>
              </a:lnSpc>
              <a:spcBef>
                <a:spcPts val="700"/>
              </a:spcBef>
              <a:defRPr/>
            </a:pPr>
            <a:endPar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0" indent="0" defTabSz="914400" eaLnBrk="1">
              <a:lnSpc>
                <a:spcPct val="90000"/>
              </a:lnSpc>
              <a:spcBef>
                <a:spcPts val="600"/>
              </a:spcBef>
              <a:buClr>
                <a:srgbClr val="FFFFFF"/>
              </a:buClr>
              <a:buFontTx/>
              <a:buChar char="•"/>
              <a:defRPr/>
            </a:pP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Biased learning – e.g., fear of snakes not electricity</a:t>
            </a:r>
            <a:endParaRPr lang="en-US" sz="16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0" indent="0" defTabSz="914400" eaLnBrk="1">
              <a:lnSpc>
                <a:spcPct val="90000"/>
              </a:lnSpc>
              <a:spcBef>
                <a:spcPts val="600"/>
              </a:spcBef>
              <a:buClr>
                <a:srgbClr val="FFFFFF"/>
              </a:buClr>
              <a:buFontTx/>
              <a:buChar char="•"/>
              <a:defRPr/>
            </a:pP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Biases can be implicit (non-conscious) or explicit (Conscious) </a:t>
            </a:r>
          </a:p>
          <a:p>
            <a:pPr marL="0" indent="0" defTabSz="914400" eaLnBrk="1">
              <a:lnSpc>
                <a:spcPct val="90000"/>
              </a:lnSpc>
              <a:spcBef>
                <a:spcPts val="700"/>
              </a:spcBef>
              <a:buClr>
                <a:srgbClr val="FFFFFF"/>
              </a:buClr>
              <a:buFontTx/>
              <a:buChar char="•"/>
              <a:defRPr/>
            </a:pPr>
            <a:endPar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0" indent="0" defTabSz="914400" eaLnBrk="1">
              <a:lnSpc>
                <a:spcPct val="90000"/>
              </a:lnSpc>
              <a:spcBef>
                <a:spcPts val="600"/>
              </a:spcBef>
              <a:buClr>
                <a:srgbClr val="FFFFFF"/>
              </a:buClr>
              <a:buFontTx/>
              <a:buChar char="•"/>
              <a:defRPr/>
            </a:pP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Self-focused	</a:t>
            </a:r>
          </a:p>
          <a:p>
            <a:pPr marL="0" indent="0" defTabSz="914400" eaLnBrk="1">
              <a:lnSpc>
                <a:spcPct val="90000"/>
              </a:lnSpc>
              <a:spcBef>
                <a:spcPts val="600"/>
              </a:spcBef>
              <a:buClr>
                <a:srgbClr val="FFFFFF"/>
              </a:buClr>
              <a:buFontTx/>
              <a:buChar char="•"/>
              <a:defRPr/>
            </a:pP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Kin preferences – (nepotism)</a:t>
            </a:r>
          </a:p>
          <a:p>
            <a:pPr marL="0" indent="0" defTabSz="914400" eaLnBrk="1">
              <a:lnSpc>
                <a:spcPct val="90000"/>
              </a:lnSpc>
              <a:spcBef>
                <a:spcPts val="600"/>
              </a:spcBef>
              <a:buClr>
                <a:srgbClr val="FFFFFF"/>
              </a:buClr>
              <a:buFontTx/>
              <a:buChar char="•"/>
              <a:defRPr/>
            </a:pP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In-group preferences – (tribalism)</a:t>
            </a:r>
            <a:endParaRPr lang="en-US" smtClean="0"/>
          </a:p>
        </p:txBody>
      </p:sp>
    </p:spTree>
    <p:extLst>
      <p:ext uri="{BB962C8B-B14F-4D97-AF65-F5344CB8AC3E}">
        <p14:creationId xmlns:p14="http://schemas.microsoft.com/office/powerpoint/2010/main" val="240870016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 calcmode="lin" valueType="num">
                                      <p:cBhvr additive="base">
                                        <p:cTn id="7" dur="500" fill="hold"/>
                                        <p:tgtEl>
                                          <p:spTgt spid="358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5842">
                                            <p:txEl>
                                              <p:pRg st="2" end="2"/>
                                            </p:txEl>
                                          </p:spTgt>
                                        </p:tgtEl>
                                        <p:attrNameLst>
                                          <p:attrName>style.visibility</p:attrName>
                                        </p:attrNameLst>
                                      </p:cBhvr>
                                      <p:to>
                                        <p:strVal val="visible"/>
                                      </p:to>
                                    </p:set>
                                    <p:anim calcmode="lin" valueType="num">
                                      <p:cBhvr additive="base">
                                        <p:cTn id="12" dur="500" fill="hold"/>
                                        <p:tgtEl>
                                          <p:spTgt spid="3584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2">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5842">
                                            <p:txEl>
                                              <p:pRg st="4" end="4"/>
                                            </p:txEl>
                                          </p:spTgt>
                                        </p:tgtEl>
                                        <p:attrNameLst>
                                          <p:attrName>style.visibility</p:attrName>
                                        </p:attrNameLst>
                                      </p:cBhvr>
                                      <p:to>
                                        <p:strVal val="visible"/>
                                      </p:to>
                                    </p:set>
                                    <p:anim calcmode="lin" valueType="num">
                                      <p:cBhvr additive="base">
                                        <p:cTn id="17" dur="500" fill="hold"/>
                                        <p:tgtEl>
                                          <p:spTgt spid="3584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2">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5842">
                                            <p:txEl>
                                              <p:pRg st="5" end="5"/>
                                            </p:txEl>
                                          </p:spTgt>
                                        </p:tgtEl>
                                        <p:attrNameLst>
                                          <p:attrName>style.visibility</p:attrName>
                                        </p:attrNameLst>
                                      </p:cBhvr>
                                      <p:to>
                                        <p:strVal val="visible"/>
                                      </p:to>
                                    </p:set>
                                    <p:anim calcmode="lin" valueType="num">
                                      <p:cBhvr additive="base">
                                        <p:cTn id="22" dur="500" fill="hold"/>
                                        <p:tgtEl>
                                          <p:spTgt spid="35842">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5842">
                                            <p:txEl>
                                              <p:pRg st="5" end="5"/>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5842">
                                            <p:txEl>
                                              <p:pRg st="6" end="6"/>
                                            </p:txEl>
                                          </p:spTgt>
                                        </p:tgtEl>
                                        <p:attrNameLst>
                                          <p:attrName>style.visibility</p:attrName>
                                        </p:attrNameLst>
                                      </p:cBhvr>
                                      <p:to>
                                        <p:strVal val="visible"/>
                                      </p:to>
                                    </p:set>
                                    <p:anim calcmode="lin" valueType="num">
                                      <p:cBhvr additive="base">
                                        <p:cTn id="27" dur="500" fill="hold"/>
                                        <p:tgtEl>
                                          <p:spTgt spid="3584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autoUpdateAnimBg="0"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p:cNvSpPr>
          <p:nvPr>
            <p:ph type="title"/>
          </p:nvPr>
        </p:nvSpPr>
        <p:spPr bwMode="auto">
          <a:xfrm>
            <a:off x="755650" y="549275"/>
            <a:ext cx="7772400" cy="519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03263" eaLnBrk="1">
              <a:defRPr/>
            </a:pPr>
            <a:r>
              <a:rPr lang="en-US" sz="30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	Mind Problems: Our Built in Biases</a:t>
            </a:r>
            <a:r>
              <a:rPr lang="en-US" sz="3000" b="1" smtClean="0">
                <a:solidFill>
                  <a:srgbClr val="FF9900"/>
                </a:solidFill>
                <a:effectLst>
                  <a:outerShdw blurRad="38100" dist="38100" dir="2700000" algn="tl">
                    <a:srgbClr val="000000"/>
                  </a:outerShdw>
                </a:effectLst>
                <a:latin typeface="Times New Roman" charset="0"/>
                <a:cs typeface="Times New Roman" charset="0"/>
                <a:sym typeface="Times New Roman" charset="0"/>
              </a:rPr>
              <a:t> </a:t>
            </a:r>
            <a:endParaRPr lang="en-US" smtClean="0"/>
          </a:p>
        </p:txBody>
      </p:sp>
      <p:pic>
        <p:nvPicPr>
          <p:cNvPr id="36866" name="Picture 2" descr="imag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750" y="2852738"/>
            <a:ext cx="3122613" cy="208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6867" name="Picture 3" descr="imag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19700" y="2276475"/>
            <a:ext cx="2101850" cy="291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6868" name="Picture 4" descr="image.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0520000">
            <a:off x="7419975" y="5435600"/>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7208545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68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6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p:cNvSpPr>
          <p:nvPr>
            <p:ph type="title"/>
          </p:nvPr>
        </p:nvSpPr>
        <p:spPr bwMode="auto">
          <a:xfrm>
            <a:off x="684213" y="4763"/>
            <a:ext cx="7772400" cy="1144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smtClean="0">
                <a:solidFill>
                  <a:srgbClr val="FFFF99"/>
                </a:solidFill>
                <a:latin typeface="Times New Roman" charset="0"/>
                <a:cs typeface="Times New Roman" charset="0"/>
                <a:sym typeface="Times New Roman" charset="0"/>
              </a:rPr>
              <a:t>Attention and Behavior</a:t>
            </a:r>
            <a:endParaRPr lang="en-US" smtClean="0"/>
          </a:p>
        </p:txBody>
      </p:sp>
      <p:sp>
        <p:nvSpPr>
          <p:cNvPr id="38914" name="AutoShape 2" descr="image.jpg"/>
          <p:cNvSpPr>
            <a:spLocks/>
          </p:cNvSpPr>
          <p:nvPr/>
        </p:nvSpPr>
        <p:spPr bwMode="auto">
          <a:xfrm>
            <a:off x="1835150" y="1125538"/>
            <a:ext cx="5400675" cy="52546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blipFill dpi="0" rotWithShape="0">
            <a:blip r:embed="rId2"/>
            <a:srcRect/>
            <a:stretch>
              <a:fillRect/>
            </a:stretch>
          </a:blip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effectLst>
                <a:outerShdw blurRad="38100" dist="38100" dir="2700000" algn="tl">
                  <a:srgbClr val="DDDDDD"/>
                </a:outerShdw>
              </a:effectLst>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350790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38914"/>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1"/>
          <p:cNvSpPr>
            <a:spLocks noGrp="1"/>
          </p:cNvSpPr>
          <p:nvPr>
            <p:ph type="title"/>
          </p:nvPr>
        </p:nvSpPr>
        <p:spPr bwMode="auto">
          <a:xfrm>
            <a:off x="755650" y="549275"/>
            <a:ext cx="7772400" cy="519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03263" eaLnBrk="1">
              <a:defRPr/>
            </a:pPr>
            <a:r>
              <a:rPr lang="en-US" sz="30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	Mind Problems: </a:t>
            </a:r>
            <a:r>
              <a:rPr lang="ja-JP" altLang="en-US" sz="30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a:t>
            </a:r>
            <a:r>
              <a:rPr lang="en-US" sz="30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Thinky Pain</a:t>
            </a:r>
            <a:r>
              <a:rPr lang="ja-JP" altLang="en-US" sz="30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a:t>
            </a:r>
            <a:endParaRPr lang="en-US" smtClean="0"/>
          </a:p>
        </p:txBody>
      </p:sp>
      <p:sp>
        <p:nvSpPr>
          <p:cNvPr id="39938" name="Rectangle 2"/>
          <p:cNvSpPr>
            <a:spLocks noGrp="1"/>
          </p:cNvSpPr>
          <p:nvPr>
            <p:ph type="body" idx="1"/>
          </p:nvPr>
        </p:nvSpPr>
        <p:spPr bwMode="auto">
          <a:xfrm>
            <a:off x="755650" y="1722438"/>
            <a:ext cx="7561263" cy="51355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lnSpc>
                <a:spcPct val="90000"/>
              </a:lnSpc>
              <a:spcBef>
                <a:spcPts val="700"/>
              </a:spcBef>
              <a:defRPr/>
            </a:pPr>
            <a:endPar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0" indent="0" defTabSz="914400" eaLnBrk="1">
              <a:lnSpc>
                <a:spcPct val="90000"/>
              </a:lnSpc>
              <a:spcBef>
                <a:spcPts val="900"/>
              </a:spcBef>
              <a:buClr>
                <a:srgbClr val="FFFFFF"/>
              </a:buClr>
              <a:buFontTx/>
              <a:buChar char="•"/>
              <a:defRPr/>
            </a:pPr>
            <a:r>
              <a:rPr lang="en-US" sz="40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Derived Relational Responding</a:t>
            </a:r>
          </a:p>
          <a:p>
            <a:pPr marL="0" indent="0" defTabSz="914400" eaLnBrk="1">
              <a:lnSpc>
                <a:spcPct val="90000"/>
              </a:lnSpc>
              <a:spcBef>
                <a:spcPts val="900"/>
              </a:spcBef>
              <a:buClr>
                <a:srgbClr val="FFFFFF"/>
              </a:buClr>
              <a:buFontTx/>
              <a:buChar char="•"/>
              <a:defRPr/>
            </a:pPr>
            <a:r>
              <a:rPr lang="en-US" sz="40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Fusion</a:t>
            </a:r>
          </a:p>
          <a:p>
            <a:pPr marL="0" indent="0" defTabSz="914400" eaLnBrk="1">
              <a:lnSpc>
                <a:spcPct val="90000"/>
              </a:lnSpc>
              <a:spcBef>
                <a:spcPts val="900"/>
              </a:spcBef>
              <a:buClr>
                <a:srgbClr val="FFFFFF"/>
              </a:buClr>
              <a:buFontTx/>
              <a:buChar char="•"/>
              <a:defRPr/>
            </a:pPr>
            <a:r>
              <a:rPr lang="en-US" sz="40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Avoidance, Control and Suppression</a:t>
            </a:r>
            <a:endParaRPr lang="en-US" smtClean="0"/>
          </a:p>
        </p:txBody>
      </p:sp>
    </p:spTree>
    <p:extLst>
      <p:ext uri="{BB962C8B-B14F-4D97-AF65-F5344CB8AC3E}">
        <p14:creationId xmlns:p14="http://schemas.microsoft.com/office/powerpoint/2010/main" val="120157663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anim calcmode="lin" valueType="num">
                                      <p:cBhvr additive="base">
                                        <p:cTn id="7" dur="5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8">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9938">
                                            <p:txEl>
                                              <p:pRg st="2" end="2"/>
                                            </p:txEl>
                                          </p:spTgt>
                                        </p:tgtEl>
                                        <p:attrNameLst>
                                          <p:attrName>style.visibility</p:attrName>
                                        </p:attrNameLst>
                                      </p:cBhvr>
                                      <p:to>
                                        <p:strVal val="visible"/>
                                      </p:to>
                                    </p:set>
                                    <p:anim calcmode="lin" valueType="num">
                                      <p:cBhvr additive="base">
                                        <p:cTn id="12" dur="5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938">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9938">
                                            <p:txEl>
                                              <p:pRg st="3" end="3"/>
                                            </p:txEl>
                                          </p:spTgt>
                                        </p:tgtEl>
                                        <p:attrNameLst>
                                          <p:attrName>style.visibility</p:attrName>
                                        </p:attrNameLst>
                                      </p:cBhvr>
                                      <p:to>
                                        <p:strVal val="visible"/>
                                      </p:to>
                                    </p:set>
                                    <p:anim calcmode="lin" valueType="num">
                                      <p:cBhvr additive="base">
                                        <p:cTn id="17" dur="5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993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p:cNvSpPr>
          <p:nvPr>
            <p:ph type="title"/>
          </p:nvPr>
        </p:nvSpPr>
        <p:spPr bwMode="auto">
          <a:xfrm>
            <a:off x="755650" y="549275"/>
            <a:ext cx="7772400" cy="519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03263" eaLnBrk="1">
              <a:defRPr/>
            </a:pPr>
            <a:r>
              <a:rPr lang="en-US" sz="30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	Mind Problems: </a:t>
            </a:r>
            <a:r>
              <a:rPr lang="ja-JP" altLang="en-US" sz="30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a:t>
            </a:r>
            <a:r>
              <a:rPr lang="en-US" sz="30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Thinky Pain</a:t>
            </a:r>
            <a:r>
              <a:rPr lang="ja-JP" altLang="en-US" sz="30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a:t>
            </a:r>
            <a:endParaRPr lang="en-US" smtClean="0"/>
          </a:p>
        </p:txBody>
      </p:sp>
      <p:sp>
        <p:nvSpPr>
          <p:cNvPr id="40962" name="Rectangle 2"/>
          <p:cNvSpPr>
            <a:spLocks noGrp="1"/>
          </p:cNvSpPr>
          <p:nvPr>
            <p:ph type="body" idx="1"/>
          </p:nvPr>
        </p:nvSpPr>
        <p:spPr bwMode="auto">
          <a:xfrm>
            <a:off x="755650" y="1722438"/>
            <a:ext cx="7561263" cy="51355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defTabSz="914400" eaLnBrk="1">
              <a:spcBef>
                <a:spcPts val="700"/>
              </a:spcBef>
              <a:buFontTx/>
              <a:buChar char="•"/>
              <a:defRPr/>
            </a:pPr>
            <a:endParaRPr lang="en-US" sz="3200" smtClean="0">
              <a:latin typeface="Times New Roman" charset="0"/>
              <a:cs typeface="Times New Roman" charset="0"/>
              <a:sym typeface="Times New Roman" charset="0"/>
            </a:endParaRPr>
          </a:p>
        </p:txBody>
      </p:sp>
      <p:pic>
        <p:nvPicPr>
          <p:cNvPr id="40963" name="Picture 3" descr="imag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83308783"/>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Grp="1"/>
          </p:cNvSpPr>
          <p:nvPr>
            <p:ph type="title"/>
          </p:nvPr>
        </p:nvSpPr>
        <p:spPr bwMode="auto">
          <a:xfrm>
            <a:off x="685800" y="152400"/>
            <a:ext cx="7772400" cy="1828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ctr" anchorCtr="0" compatLnSpc="1">
            <a:prstTxWarp prst="textNoShape">
              <a:avLst/>
            </a:prstTxWarp>
          </a:bodyPr>
          <a:lstStyle/>
          <a:p>
            <a:pPr algn="ctr" defTabSz="914400" eaLnBrk="1">
              <a:defRPr/>
            </a:pPr>
            <a:endParaRPr lang="en-US" sz="4400" b="1" smtClean="0">
              <a:solidFill>
                <a:srgbClr val="A50021"/>
              </a:solidFill>
              <a:latin typeface="Times New Roman Bold" charset="0"/>
              <a:cs typeface="Times New Roman Bold" charset="0"/>
              <a:sym typeface="Times New Roman Bold" charset="0"/>
            </a:endParaRPr>
          </a:p>
        </p:txBody>
      </p:sp>
      <p:sp>
        <p:nvSpPr>
          <p:cNvPr id="117762" name="Rectangle 2"/>
          <p:cNvSpPr>
            <a:spLocks noGrp="1"/>
          </p:cNvSpPr>
          <p:nvPr>
            <p:ph type="body" idx="1"/>
          </p:nvPr>
        </p:nvSpPr>
        <p:spPr bwMode="auto">
          <a:xfrm>
            <a:off x="1371600" y="1981200"/>
            <a:ext cx="65532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marL="39688" indent="0" defTabSz="914400" eaLnBrk="1">
              <a:spcBef>
                <a:spcPts val="700"/>
              </a:spcBef>
              <a:defRPr/>
            </a:pPr>
            <a:endParaRPr lang="en-US" sz="3200" b="1" smtClean="0">
              <a:solidFill>
                <a:srgbClr val="000066"/>
              </a:solidFill>
              <a:latin typeface="Times New Roman Bold" charset="0"/>
              <a:cs typeface="Times New Roman Bold" charset="0"/>
              <a:sym typeface="Times New Roman Bold" charset="0"/>
            </a:endParaRPr>
          </a:p>
        </p:txBody>
      </p:sp>
      <p:grpSp>
        <p:nvGrpSpPr>
          <p:cNvPr id="66563" name="Group 3"/>
          <p:cNvGrpSpPr>
            <a:grpSpLocks/>
          </p:cNvGrpSpPr>
          <p:nvPr/>
        </p:nvGrpSpPr>
        <p:grpSpPr bwMode="auto">
          <a:xfrm>
            <a:off x="0" y="0"/>
            <a:ext cx="9144000" cy="6858000"/>
            <a:chOff x="-1" y="0"/>
            <a:chExt cx="9144002" cy="6858000"/>
          </a:xfrm>
        </p:grpSpPr>
        <p:sp>
          <p:nvSpPr>
            <p:cNvPr id="117764" name="AutoShape 4" descr="image.png"/>
            <p:cNvSpPr>
              <a:spLocks/>
            </p:cNvSpPr>
            <p:nvPr/>
          </p:nvSpPr>
          <p:spPr bwMode="auto">
            <a:xfrm>
              <a:off x="-1" y="0"/>
              <a:ext cx="9144002" cy="685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pic>
          <p:nvPicPr>
            <p:cNvPr id="117765" name="Picture 5" descr="Parch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2" cy="6858000"/>
            </a:xfrm>
            <a:prstGeom prst="rect">
              <a:avLst/>
            </a:pr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7766" name="AutoShape 6"/>
          <p:cNvSpPr>
            <a:spLocks/>
          </p:cNvSpPr>
          <p:nvPr/>
        </p:nvSpPr>
        <p:spPr bwMode="auto">
          <a:xfrm>
            <a:off x="838200" y="1371600"/>
            <a:ext cx="9398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400"/>
              </a:spcBef>
              <a:defRPr/>
            </a:pPr>
            <a:r>
              <a:rPr lang="en-US" sz="1800">
                <a:solidFill>
                  <a:srgbClr val="660066"/>
                </a:solidFill>
                <a:latin typeface="Lucida Grande" charset="0"/>
                <a:ea typeface="ＭＳ Ｐゴシック" charset="0"/>
                <a:cs typeface="Lucida Grande" charset="0"/>
                <a:sym typeface="Lucida Grande" charset="0"/>
              </a:rPr>
              <a:t>Meal</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67" name="AutoShape 7"/>
          <p:cNvSpPr>
            <a:spLocks/>
          </p:cNvSpPr>
          <p:nvPr/>
        </p:nvSpPr>
        <p:spPr bwMode="auto">
          <a:xfrm>
            <a:off x="3132138" y="549275"/>
            <a:ext cx="19177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400"/>
              </a:spcBef>
              <a:defRPr/>
            </a:pPr>
            <a:r>
              <a:rPr lang="en-US" sz="1800">
                <a:solidFill>
                  <a:srgbClr val="333399"/>
                </a:solidFill>
                <a:latin typeface="Lucida Grande" charset="0"/>
                <a:ea typeface="ＭＳ Ｐゴシック" charset="0"/>
                <a:cs typeface="Lucida Grande" charset="0"/>
                <a:sym typeface="Lucida Grande" charset="0"/>
              </a:rPr>
              <a:t>Sexual</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68" name="AutoShape 8"/>
          <p:cNvSpPr>
            <a:spLocks/>
          </p:cNvSpPr>
          <p:nvPr/>
        </p:nvSpPr>
        <p:spPr bwMode="auto">
          <a:xfrm>
            <a:off x="6300788" y="692150"/>
            <a:ext cx="22225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400"/>
              </a:spcBef>
              <a:defRPr/>
            </a:pPr>
            <a:r>
              <a:rPr lang="en-US" sz="1800">
                <a:solidFill>
                  <a:srgbClr val="A50021"/>
                </a:solidFill>
                <a:latin typeface="Lucida Grande" charset="0"/>
                <a:ea typeface="ＭＳ Ｐゴシック" charset="0"/>
                <a:cs typeface="Lucida Grande" charset="0"/>
                <a:sym typeface="Lucida Grande" charset="0"/>
              </a:rPr>
              <a:t>Bully-threat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69" name="AutoShape 9"/>
          <p:cNvSpPr>
            <a:spLocks/>
          </p:cNvSpPr>
          <p:nvPr/>
        </p:nvSpPr>
        <p:spPr bwMode="auto">
          <a:xfrm>
            <a:off x="2916238" y="3141663"/>
            <a:ext cx="30480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600"/>
              </a:spcBef>
              <a:defRPr/>
            </a:pPr>
            <a:r>
              <a:rPr lang="en-US" sz="1800">
                <a:solidFill>
                  <a:srgbClr val="CC0000"/>
                </a:solidFill>
                <a:latin typeface="Lucida Grande" charset="0"/>
                <a:ea typeface="ＭＳ Ｐゴシック" charset="0"/>
                <a:cs typeface="Lucida Grande" charset="0"/>
                <a:sym typeface="Lucida Grande" charset="0"/>
              </a:rPr>
              <a:t>Emotion Brain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70" name="AutoShape 10"/>
          <p:cNvSpPr>
            <a:spLocks/>
          </p:cNvSpPr>
          <p:nvPr/>
        </p:nvSpPr>
        <p:spPr bwMode="auto">
          <a:xfrm>
            <a:off x="838200" y="5029200"/>
            <a:ext cx="1930400" cy="711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400"/>
              </a:spcBef>
              <a:defRPr/>
            </a:pPr>
            <a:r>
              <a:rPr lang="en-US" sz="1800">
                <a:solidFill>
                  <a:srgbClr val="660066"/>
                </a:solidFill>
                <a:latin typeface="Lucida Grande" charset="0"/>
                <a:ea typeface="ＭＳ Ｐゴシック" charset="0"/>
                <a:cs typeface="Lucida Grande" charset="0"/>
                <a:sym typeface="Lucida Grande" charset="0"/>
              </a:rPr>
              <a:t>Stomach acid</a:t>
            </a:r>
          </a:p>
          <a:p>
            <a:pPr marL="39688" hangingPunct="0">
              <a:spcBef>
                <a:spcPts val="1400"/>
              </a:spcBef>
              <a:defRPr/>
            </a:pPr>
            <a:r>
              <a:rPr lang="en-US" sz="1800">
                <a:solidFill>
                  <a:srgbClr val="660066"/>
                </a:solidFill>
                <a:latin typeface="Lucida Grande" charset="0"/>
                <a:ea typeface="ＭＳ Ｐゴシック" charset="0"/>
                <a:cs typeface="Lucida Grande" charset="0"/>
                <a:sym typeface="Lucida Grande" charset="0"/>
              </a:rPr>
              <a:t>Salvia</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71" name="Line 11"/>
          <p:cNvSpPr>
            <a:spLocks noChangeShapeType="1"/>
          </p:cNvSpPr>
          <p:nvPr/>
        </p:nvSpPr>
        <p:spPr bwMode="auto">
          <a:xfrm>
            <a:off x="1546225" y="1628775"/>
            <a:ext cx="1677988" cy="1370013"/>
          </a:xfrm>
          <a:prstGeom prst="line">
            <a:avLst/>
          </a:prstGeom>
          <a:noFill/>
          <a:ln w="38100" cap="flat" cmpd="sng">
            <a:solidFill>
              <a:srgbClr val="660066"/>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7772" name="Line 12"/>
          <p:cNvSpPr>
            <a:spLocks noChangeShapeType="1"/>
          </p:cNvSpPr>
          <p:nvPr/>
        </p:nvSpPr>
        <p:spPr bwMode="auto">
          <a:xfrm>
            <a:off x="3706813" y="908050"/>
            <a:ext cx="360362" cy="2025650"/>
          </a:xfrm>
          <a:prstGeom prst="line">
            <a:avLst/>
          </a:prstGeom>
          <a:noFill/>
          <a:ln w="38100" cap="flat" cmpd="sng">
            <a:solidFill>
              <a:srgbClr val="333399"/>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7773" name="Line 13"/>
          <p:cNvSpPr>
            <a:spLocks noChangeShapeType="1"/>
          </p:cNvSpPr>
          <p:nvPr/>
        </p:nvSpPr>
        <p:spPr bwMode="auto">
          <a:xfrm flipH="1">
            <a:off x="4930775" y="908050"/>
            <a:ext cx="1370013" cy="2159000"/>
          </a:xfrm>
          <a:prstGeom prst="line">
            <a:avLst/>
          </a:prstGeom>
          <a:noFill/>
          <a:ln w="38100" cap="flat" cmpd="sng">
            <a:solidFill>
              <a:srgbClr val="A5002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7774" name="Line 14"/>
          <p:cNvSpPr>
            <a:spLocks noChangeShapeType="1"/>
          </p:cNvSpPr>
          <p:nvPr/>
        </p:nvSpPr>
        <p:spPr bwMode="auto">
          <a:xfrm flipH="1">
            <a:off x="1476375" y="3860800"/>
            <a:ext cx="1798638" cy="1154113"/>
          </a:xfrm>
          <a:prstGeom prst="line">
            <a:avLst/>
          </a:prstGeom>
          <a:noFill/>
          <a:ln w="38100" cap="flat" cmpd="sng">
            <a:solidFill>
              <a:srgbClr val="660066"/>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7775" name="AutoShape 15"/>
          <p:cNvSpPr>
            <a:spLocks/>
          </p:cNvSpPr>
          <p:nvPr/>
        </p:nvSpPr>
        <p:spPr bwMode="auto">
          <a:xfrm>
            <a:off x="3348038" y="5589588"/>
            <a:ext cx="16256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400"/>
              </a:spcBef>
              <a:defRPr/>
            </a:pPr>
            <a:r>
              <a:rPr lang="en-US" sz="1800">
                <a:solidFill>
                  <a:srgbClr val="333399"/>
                </a:solidFill>
                <a:latin typeface="Lucida Grande" charset="0"/>
                <a:ea typeface="ＭＳ Ｐゴシック" charset="0"/>
                <a:cs typeface="Lucida Grande" charset="0"/>
                <a:sym typeface="Lucida Grande" charset="0"/>
              </a:rPr>
              <a:t>Arousal</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76" name="AutoShape 16"/>
          <p:cNvSpPr>
            <a:spLocks/>
          </p:cNvSpPr>
          <p:nvPr/>
        </p:nvSpPr>
        <p:spPr bwMode="auto">
          <a:xfrm>
            <a:off x="6477000" y="5257800"/>
            <a:ext cx="1854200" cy="711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400"/>
              </a:spcBef>
              <a:defRPr/>
            </a:pPr>
            <a:r>
              <a:rPr lang="en-US" sz="1800">
                <a:solidFill>
                  <a:srgbClr val="A50021"/>
                </a:solidFill>
                <a:latin typeface="Lucida Grande" charset="0"/>
                <a:ea typeface="ＭＳ Ｐゴシック" charset="0"/>
                <a:cs typeface="Lucida Grande" charset="0"/>
                <a:sym typeface="Lucida Grande" charset="0"/>
              </a:rPr>
              <a:t>Fearful</a:t>
            </a:r>
          </a:p>
          <a:p>
            <a:pPr marL="39688" hangingPunct="0">
              <a:spcBef>
                <a:spcPts val="1400"/>
              </a:spcBef>
              <a:defRPr/>
            </a:pPr>
            <a:r>
              <a:rPr lang="en-US" sz="1800">
                <a:solidFill>
                  <a:srgbClr val="A50021"/>
                </a:solidFill>
                <a:latin typeface="Lucida Grande" charset="0"/>
                <a:ea typeface="ＭＳ Ｐゴシック" charset="0"/>
                <a:cs typeface="Lucida Grande" charset="0"/>
                <a:sym typeface="Lucida Grande" charset="0"/>
              </a:rPr>
              <a:t>Depressed</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77" name="Line 17"/>
          <p:cNvSpPr>
            <a:spLocks noChangeShapeType="1"/>
          </p:cNvSpPr>
          <p:nvPr/>
        </p:nvSpPr>
        <p:spPr bwMode="auto">
          <a:xfrm>
            <a:off x="4140200" y="3714750"/>
            <a:ext cx="0" cy="1730375"/>
          </a:xfrm>
          <a:prstGeom prst="line">
            <a:avLst/>
          </a:prstGeom>
          <a:noFill/>
          <a:ln w="38100" cap="flat" cmpd="sng">
            <a:solidFill>
              <a:srgbClr val="333399"/>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7778" name="Line 18"/>
          <p:cNvSpPr>
            <a:spLocks noChangeShapeType="1"/>
          </p:cNvSpPr>
          <p:nvPr/>
        </p:nvSpPr>
        <p:spPr bwMode="auto">
          <a:xfrm>
            <a:off x="5148263" y="3859213"/>
            <a:ext cx="1366837" cy="1298575"/>
          </a:xfrm>
          <a:prstGeom prst="line">
            <a:avLst/>
          </a:prstGeom>
          <a:noFill/>
          <a:ln w="38100" cap="flat" cmpd="sng">
            <a:solidFill>
              <a:srgbClr val="A5002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7779" name="AutoShape 19"/>
          <p:cNvSpPr>
            <a:spLocks/>
          </p:cNvSpPr>
          <p:nvPr/>
        </p:nvSpPr>
        <p:spPr bwMode="auto">
          <a:xfrm>
            <a:off x="250825" y="41275"/>
            <a:ext cx="8445500" cy="392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hangingPunct="0">
              <a:defRPr/>
            </a:pPr>
            <a:r>
              <a:rPr lang="en-US" sz="2800" b="1">
                <a:solidFill>
                  <a:srgbClr val="333399"/>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How our own thoughts and images affect our brains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80" name="AutoShape 20"/>
          <p:cNvSpPr>
            <a:spLocks/>
          </p:cNvSpPr>
          <p:nvPr/>
        </p:nvSpPr>
        <p:spPr bwMode="auto">
          <a:xfrm>
            <a:off x="7239000" y="1916113"/>
            <a:ext cx="19304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400"/>
              </a:spcBef>
              <a:defRPr/>
            </a:pPr>
            <a:r>
              <a:rPr lang="en-US" sz="1800">
                <a:solidFill>
                  <a:srgbClr val="006600"/>
                </a:solidFill>
                <a:latin typeface="Lucida Grande" charset="0"/>
                <a:ea typeface="ＭＳ Ｐゴシック" charset="0"/>
                <a:cs typeface="Lucida Grande" charset="0"/>
                <a:sym typeface="Lucida Grande" charset="0"/>
              </a:rPr>
              <a:t>Kind, warm and caring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81" name="Line 21"/>
          <p:cNvSpPr>
            <a:spLocks noChangeShapeType="1"/>
          </p:cNvSpPr>
          <p:nvPr/>
        </p:nvSpPr>
        <p:spPr bwMode="auto">
          <a:xfrm flipH="1">
            <a:off x="5507038" y="2349500"/>
            <a:ext cx="1873250" cy="935038"/>
          </a:xfrm>
          <a:prstGeom prst="line">
            <a:avLst/>
          </a:prstGeom>
          <a:noFill/>
          <a:ln w="38100" cap="flat" cmpd="sng">
            <a:solidFill>
              <a:srgbClr val="0066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7782" name="Line 22"/>
          <p:cNvSpPr>
            <a:spLocks noChangeShapeType="1"/>
          </p:cNvSpPr>
          <p:nvPr/>
        </p:nvSpPr>
        <p:spPr bwMode="auto">
          <a:xfrm>
            <a:off x="5508625" y="3571875"/>
            <a:ext cx="1943100" cy="720725"/>
          </a:xfrm>
          <a:prstGeom prst="line">
            <a:avLst/>
          </a:prstGeom>
          <a:noFill/>
          <a:ln w="38100" cap="flat" cmpd="sng">
            <a:solidFill>
              <a:srgbClr val="0066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7783" name="AutoShape 23"/>
          <p:cNvSpPr>
            <a:spLocks/>
          </p:cNvSpPr>
          <p:nvPr/>
        </p:nvSpPr>
        <p:spPr bwMode="auto">
          <a:xfrm>
            <a:off x="7391400" y="4191000"/>
            <a:ext cx="16002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defRPr/>
            </a:pPr>
            <a:r>
              <a:rPr lang="en-US" sz="1800">
                <a:solidFill>
                  <a:srgbClr val="006600"/>
                </a:solidFill>
                <a:latin typeface="Lucida Grande" charset="0"/>
                <a:ea typeface="ＭＳ Ｐゴシック" charset="0"/>
                <a:cs typeface="Lucida Grande" charset="0"/>
                <a:sym typeface="Lucida Grande" charset="0"/>
              </a:rPr>
              <a:t>Soothed</a:t>
            </a:r>
          </a:p>
          <a:p>
            <a:pPr marL="39688" hangingPunct="0">
              <a:defRPr/>
            </a:pPr>
            <a:r>
              <a:rPr lang="en-US" sz="1800">
                <a:solidFill>
                  <a:srgbClr val="006600"/>
                </a:solidFill>
                <a:latin typeface="Lucida Grande" charset="0"/>
                <a:ea typeface="ＭＳ Ｐゴシック" charset="0"/>
                <a:cs typeface="Lucida Grande" charset="0"/>
                <a:sym typeface="Lucida Grande" charset="0"/>
              </a:rPr>
              <a:t>Safe</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84" name="AutoShape 24"/>
          <p:cNvSpPr>
            <a:spLocks/>
          </p:cNvSpPr>
          <p:nvPr/>
        </p:nvSpPr>
        <p:spPr bwMode="auto">
          <a:xfrm>
            <a:off x="2411413" y="1828800"/>
            <a:ext cx="11938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400"/>
              </a:spcBef>
              <a:defRPr/>
            </a:pPr>
            <a:r>
              <a:rPr lang="en-US" sz="1800">
                <a:solidFill>
                  <a:srgbClr val="CC00CC"/>
                </a:solidFill>
                <a:latin typeface="Lucida Grande" charset="0"/>
                <a:ea typeface="ＭＳ Ｐゴシック" charset="0"/>
                <a:cs typeface="Lucida Grande" charset="0"/>
                <a:sym typeface="Lucida Grande" charset="0"/>
              </a:rPr>
              <a:t>Meal</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85" name="AutoShape 25"/>
          <p:cNvSpPr>
            <a:spLocks/>
          </p:cNvSpPr>
          <p:nvPr/>
        </p:nvSpPr>
        <p:spPr bwMode="auto">
          <a:xfrm>
            <a:off x="3924300" y="1752600"/>
            <a:ext cx="11303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400"/>
              </a:spcBef>
              <a:defRPr/>
            </a:pPr>
            <a:r>
              <a:rPr lang="en-US" sz="1800">
                <a:solidFill>
                  <a:srgbClr val="CC00CC"/>
                </a:solidFill>
                <a:latin typeface="Lucida Grande" charset="0"/>
                <a:ea typeface="ＭＳ Ｐゴシック" charset="0"/>
                <a:cs typeface="Lucida Grande" charset="0"/>
                <a:sym typeface="Lucida Grande" charset="0"/>
              </a:rPr>
              <a:t>Sex</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86" name="AutoShape 26"/>
          <p:cNvSpPr>
            <a:spLocks/>
          </p:cNvSpPr>
          <p:nvPr/>
        </p:nvSpPr>
        <p:spPr bwMode="auto">
          <a:xfrm>
            <a:off x="5580063" y="1844675"/>
            <a:ext cx="12446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400"/>
              </a:spcBef>
              <a:defRPr/>
            </a:pPr>
            <a:r>
              <a:rPr lang="en-US" sz="1800">
                <a:solidFill>
                  <a:srgbClr val="CC00CC"/>
                </a:solidFill>
                <a:latin typeface="Lucida Grande" charset="0"/>
                <a:ea typeface="ＭＳ Ｐゴシック" charset="0"/>
                <a:cs typeface="Lucida Grande" charset="0"/>
                <a:sym typeface="Lucida Grande" charset="0"/>
              </a:rPr>
              <a:t>Bully- threat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87" name="AutoShape 27"/>
          <p:cNvSpPr>
            <a:spLocks/>
          </p:cNvSpPr>
          <p:nvPr/>
        </p:nvSpPr>
        <p:spPr bwMode="auto">
          <a:xfrm>
            <a:off x="5724525" y="3213100"/>
            <a:ext cx="19939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400"/>
              </a:spcBef>
              <a:defRPr/>
            </a:pPr>
            <a:r>
              <a:rPr lang="en-US" sz="1800">
                <a:solidFill>
                  <a:srgbClr val="CC00CC"/>
                </a:solidFill>
                <a:latin typeface="Lucida Grande" charset="0"/>
                <a:ea typeface="ＭＳ Ｐゴシック" charset="0"/>
                <a:cs typeface="Lucida Grande" charset="0"/>
                <a:sym typeface="Lucida Grande" charset="0"/>
              </a:rPr>
              <a:t>Compassion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7788" name="AutoShape 28"/>
          <p:cNvSpPr>
            <a:spLocks/>
          </p:cNvSpPr>
          <p:nvPr/>
        </p:nvSpPr>
        <p:spPr bwMode="auto">
          <a:xfrm>
            <a:off x="247650" y="6442075"/>
            <a:ext cx="5718175" cy="258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000"/>
              </a:spcBef>
              <a:defRPr/>
            </a:pPr>
            <a:r>
              <a:rPr lang="en-US" sz="1800" b="1">
                <a:solidFill>
                  <a:srgbClr val="CC00CC"/>
                </a:solidFill>
                <a:latin typeface="Arial Bold" charset="0"/>
                <a:ea typeface="ＭＳ Ｐゴシック" charset="0"/>
                <a:cs typeface="Arial Bold" charset="0"/>
                <a:sym typeface="Arial Bold" charset="0"/>
              </a:rPr>
              <a:t>Pink represents our inner images and thoughts</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1259679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6"/>
                                        </p:tgtEl>
                                        <p:attrNameLst>
                                          <p:attrName>style.visibility</p:attrName>
                                        </p:attrNameLst>
                                      </p:cBhvr>
                                      <p:to>
                                        <p:strVal val="visible"/>
                                      </p:to>
                                    </p:set>
                                    <p:anim calcmode="lin" valueType="num">
                                      <p:cBhvr additive="base">
                                        <p:cTn id="7" dur="500" fill="hold"/>
                                        <p:tgtEl>
                                          <p:spTgt spid="117766"/>
                                        </p:tgtEl>
                                        <p:attrNameLst>
                                          <p:attrName>ppt_x</p:attrName>
                                        </p:attrNameLst>
                                      </p:cBhvr>
                                      <p:tavLst>
                                        <p:tav tm="0">
                                          <p:val>
                                            <p:strVal val="0-#ppt_w/2"/>
                                          </p:val>
                                        </p:tav>
                                        <p:tav tm="100000">
                                          <p:val>
                                            <p:strVal val="#ppt_x"/>
                                          </p:val>
                                        </p:tav>
                                      </p:tavLst>
                                    </p:anim>
                                    <p:anim calcmode="lin" valueType="num">
                                      <p:cBhvr additive="base">
                                        <p:cTn id="8" dur="500" fill="hold"/>
                                        <p:tgtEl>
                                          <p:spTgt spid="1177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7771"/>
                                        </p:tgtEl>
                                        <p:attrNameLst>
                                          <p:attrName>style.visibility</p:attrName>
                                        </p:attrNameLst>
                                      </p:cBhvr>
                                      <p:to>
                                        <p:strVal val="visible"/>
                                      </p:to>
                                    </p:set>
                                    <p:anim calcmode="lin" valueType="num">
                                      <p:cBhvr additive="base">
                                        <p:cTn id="13" dur="500" fill="hold"/>
                                        <p:tgtEl>
                                          <p:spTgt spid="117771"/>
                                        </p:tgtEl>
                                        <p:attrNameLst>
                                          <p:attrName>ppt_x</p:attrName>
                                        </p:attrNameLst>
                                      </p:cBhvr>
                                      <p:tavLst>
                                        <p:tav tm="0">
                                          <p:val>
                                            <p:strVal val="0-#ppt_w/2"/>
                                          </p:val>
                                        </p:tav>
                                        <p:tav tm="100000">
                                          <p:val>
                                            <p:strVal val="#ppt_x"/>
                                          </p:val>
                                        </p:tav>
                                      </p:tavLst>
                                    </p:anim>
                                    <p:anim calcmode="lin" valueType="num">
                                      <p:cBhvr additive="base">
                                        <p:cTn id="14" dur="500" fill="hold"/>
                                        <p:tgtEl>
                                          <p:spTgt spid="11777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7774"/>
                                        </p:tgtEl>
                                        <p:attrNameLst>
                                          <p:attrName>style.visibility</p:attrName>
                                        </p:attrNameLst>
                                      </p:cBhvr>
                                      <p:to>
                                        <p:strVal val="visible"/>
                                      </p:to>
                                    </p:set>
                                    <p:anim calcmode="lin" valueType="num">
                                      <p:cBhvr additive="base">
                                        <p:cTn id="19" dur="500" fill="hold"/>
                                        <p:tgtEl>
                                          <p:spTgt spid="117774"/>
                                        </p:tgtEl>
                                        <p:attrNameLst>
                                          <p:attrName>ppt_x</p:attrName>
                                        </p:attrNameLst>
                                      </p:cBhvr>
                                      <p:tavLst>
                                        <p:tav tm="0">
                                          <p:val>
                                            <p:strVal val="0-#ppt_w/2"/>
                                          </p:val>
                                        </p:tav>
                                        <p:tav tm="100000">
                                          <p:val>
                                            <p:strVal val="#ppt_x"/>
                                          </p:val>
                                        </p:tav>
                                      </p:tavLst>
                                    </p:anim>
                                    <p:anim calcmode="lin" valueType="num">
                                      <p:cBhvr additive="base">
                                        <p:cTn id="20" dur="500" fill="hold"/>
                                        <p:tgtEl>
                                          <p:spTgt spid="11777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7770"/>
                                        </p:tgtEl>
                                        <p:attrNameLst>
                                          <p:attrName>style.visibility</p:attrName>
                                        </p:attrNameLst>
                                      </p:cBhvr>
                                      <p:to>
                                        <p:strVal val="visible"/>
                                      </p:to>
                                    </p:set>
                                    <p:anim calcmode="lin" valueType="num">
                                      <p:cBhvr additive="base">
                                        <p:cTn id="25" dur="500" fill="hold"/>
                                        <p:tgtEl>
                                          <p:spTgt spid="117770"/>
                                        </p:tgtEl>
                                        <p:attrNameLst>
                                          <p:attrName>ppt_x</p:attrName>
                                        </p:attrNameLst>
                                      </p:cBhvr>
                                      <p:tavLst>
                                        <p:tav tm="0">
                                          <p:val>
                                            <p:strVal val="0-#ppt_w/2"/>
                                          </p:val>
                                        </p:tav>
                                        <p:tav tm="100000">
                                          <p:val>
                                            <p:strVal val="#ppt_x"/>
                                          </p:val>
                                        </p:tav>
                                      </p:tavLst>
                                    </p:anim>
                                    <p:anim calcmode="lin" valueType="num">
                                      <p:cBhvr additive="base">
                                        <p:cTn id="26" dur="500" fill="hold"/>
                                        <p:tgtEl>
                                          <p:spTgt spid="11777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7784"/>
                                        </p:tgtEl>
                                        <p:attrNameLst>
                                          <p:attrName>style.visibility</p:attrName>
                                        </p:attrNameLst>
                                      </p:cBhvr>
                                      <p:to>
                                        <p:strVal val="visible"/>
                                      </p:to>
                                    </p:set>
                                    <p:anim calcmode="lin" valueType="num">
                                      <p:cBhvr additive="base">
                                        <p:cTn id="31" dur="500" fill="hold"/>
                                        <p:tgtEl>
                                          <p:spTgt spid="117784"/>
                                        </p:tgtEl>
                                        <p:attrNameLst>
                                          <p:attrName>ppt_x</p:attrName>
                                        </p:attrNameLst>
                                      </p:cBhvr>
                                      <p:tavLst>
                                        <p:tav tm="0">
                                          <p:val>
                                            <p:strVal val="0-#ppt_w/2"/>
                                          </p:val>
                                        </p:tav>
                                        <p:tav tm="100000">
                                          <p:val>
                                            <p:strVal val="#ppt_x"/>
                                          </p:val>
                                        </p:tav>
                                      </p:tavLst>
                                    </p:anim>
                                    <p:anim calcmode="lin" valueType="num">
                                      <p:cBhvr additive="base">
                                        <p:cTn id="32" dur="500" fill="hold"/>
                                        <p:tgtEl>
                                          <p:spTgt spid="11778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7767"/>
                                        </p:tgtEl>
                                        <p:attrNameLst>
                                          <p:attrName>style.visibility</p:attrName>
                                        </p:attrNameLst>
                                      </p:cBhvr>
                                      <p:to>
                                        <p:strVal val="visible"/>
                                      </p:to>
                                    </p:set>
                                    <p:anim calcmode="lin" valueType="num">
                                      <p:cBhvr additive="base">
                                        <p:cTn id="37" dur="500" fill="hold"/>
                                        <p:tgtEl>
                                          <p:spTgt spid="117767"/>
                                        </p:tgtEl>
                                        <p:attrNameLst>
                                          <p:attrName>ppt_x</p:attrName>
                                        </p:attrNameLst>
                                      </p:cBhvr>
                                      <p:tavLst>
                                        <p:tav tm="0">
                                          <p:val>
                                            <p:strVal val="0-#ppt_w/2"/>
                                          </p:val>
                                        </p:tav>
                                        <p:tav tm="100000">
                                          <p:val>
                                            <p:strVal val="#ppt_x"/>
                                          </p:val>
                                        </p:tav>
                                      </p:tavLst>
                                    </p:anim>
                                    <p:anim calcmode="lin" valueType="num">
                                      <p:cBhvr additive="base">
                                        <p:cTn id="38" dur="500" fill="hold"/>
                                        <p:tgtEl>
                                          <p:spTgt spid="11776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17772"/>
                                        </p:tgtEl>
                                        <p:attrNameLst>
                                          <p:attrName>style.visibility</p:attrName>
                                        </p:attrNameLst>
                                      </p:cBhvr>
                                      <p:to>
                                        <p:strVal val="visible"/>
                                      </p:to>
                                    </p:set>
                                    <p:anim calcmode="lin" valueType="num">
                                      <p:cBhvr additive="base">
                                        <p:cTn id="43" dur="500" fill="hold"/>
                                        <p:tgtEl>
                                          <p:spTgt spid="117772"/>
                                        </p:tgtEl>
                                        <p:attrNameLst>
                                          <p:attrName>ppt_x</p:attrName>
                                        </p:attrNameLst>
                                      </p:cBhvr>
                                      <p:tavLst>
                                        <p:tav tm="0">
                                          <p:val>
                                            <p:strVal val="0-#ppt_w/2"/>
                                          </p:val>
                                        </p:tav>
                                        <p:tav tm="100000">
                                          <p:val>
                                            <p:strVal val="#ppt_x"/>
                                          </p:val>
                                        </p:tav>
                                      </p:tavLst>
                                    </p:anim>
                                    <p:anim calcmode="lin" valueType="num">
                                      <p:cBhvr additive="base">
                                        <p:cTn id="44" dur="500" fill="hold"/>
                                        <p:tgtEl>
                                          <p:spTgt spid="11777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17777"/>
                                        </p:tgtEl>
                                        <p:attrNameLst>
                                          <p:attrName>style.visibility</p:attrName>
                                        </p:attrNameLst>
                                      </p:cBhvr>
                                      <p:to>
                                        <p:strVal val="visible"/>
                                      </p:to>
                                    </p:set>
                                    <p:anim calcmode="lin" valueType="num">
                                      <p:cBhvr additive="base">
                                        <p:cTn id="49" dur="500" fill="hold"/>
                                        <p:tgtEl>
                                          <p:spTgt spid="117777"/>
                                        </p:tgtEl>
                                        <p:attrNameLst>
                                          <p:attrName>ppt_x</p:attrName>
                                        </p:attrNameLst>
                                      </p:cBhvr>
                                      <p:tavLst>
                                        <p:tav tm="0">
                                          <p:val>
                                            <p:strVal val="0-#ppt_w/2"/>
                                          </p:val>
                                        </p:tav>
                                        <p:tav tm="100000">
                                          <p:val>
                                            <p:strVal val="#ppt_x"/>
                                          </p:val>
                                        </p:tav>
                                      </p:tavLst>
                                    </p:anim>
                                    <p:anim calcmode="lin" valueType="num">
                                      <p:cBhvr additive="base">
                                        <p:cTn id="50" dur="500" fill="hold"/>
                                        <p:tgtEl>
                                          <p:spTgt spid="11777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7775"/>
                                        </p:tgtEl>
                                        <p:attrNameLst>
                                          <p:attrName>style.visibility</p:attrName>
                                        </p:attrNameLst>
                                      </p:cBhvr>
                                      <p:to>
                                        <p:strVal val="visible"/>
                                      </p:to>
                                    </p:set>
                                    <p:anim calcmode="lin" valueType="num">
                                      <p:cBhvr additive="base">
                                        <p:cTn id="55" dur="500" fill="hold"/>
                                        <p:tgtEl>
                                          <p:spTgt spid="117775"/>
                                        </p:tgtEl>
                                        <p:attrNameLst>
                                          <p:attrName>ppt_x</p:attrName>
                                        </p:attrNameLst>
                                      </p:cBhvr>
                                      <p:tavLst>
                                        <p:tav tm="0">
                                          <p:val>
                                            <p:strVal val="0-#ppt_w/2"/>
                                          </p:val>
                                        </p:tav>
                                        <p:tav tm="100000">
                                          <p:val>
                                            <p:strVal val="#ppt_x"/>
                                          </p:val>
                                        </p:tav>
                                      </p:tavLst>
                                    </p:anim>
                                    <p:anim calcmode="lin" valueType="num">
                                      <p:cBhvr additive="base">
                                        <p:cTn id="56" dur="500" fill="hold"/>
                                        <p:tgtEl>
                                          <p:spTgt spid="117775"/>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7785"/>
                                        </p:tgtEl>
                                        <p:attrNameLst>
                                          <p:attrName>style.visibility</p:attrName>
                                        </p:attrNameLst>
                                      </p:cBhvr>
                                      <p:to>
                                        <p:strVal val="visible"/>
                                      </p:to>
                                    </p:set>
                                    <p:anim calcmode="lin" valueType="num">
                                      <p:cBhvr additive="base">
                                        <p:cTn id="61" dur="500" fill="hold"/>
                                        <p:tgtEl>
                                          <p:spTgt spid="117785"/>
                                        </p:tgtEl>
                                        <p:attrNameLst>
                                          <p:attrName>ppt_x</p:attrName>
                                        </p:attrNameLst>
                                      </p:cBhvr>
                                      <p:tavLst>
                                        <p:tav tm="0">
                                          <p:val>
                                            <p:strVal val="0-#ppt_w/2"/>
                                          </p:val>
                                        </p:tav>
                                        <p:tav tm="100000">
                                          <p:val>
                                            <p:strVal val="#ppt_x"/>
                                          </p:val>
                                        </p:tav>
                                      </p:tavLst>
                                    </p:anim>
                                    <p:anim calcmode="lin" valueType="num">
                                      <p:cBhvr additive="base">
                                        <p:cTn id="62" dur="500" fill="hold"/>
                                        <p:tgtEl>
                                          <p:spTgt spid="11778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7768"/>
                                        </p:tgtEl>
                                        <p:attrNameLst>
                                          <p:attrName>style.visibility</p:attrName>
                                        </p:attrNameLst>
                                      </p:cBhvr>
                                      <p:to>
                                        <p:strVal val="visible"/>
                                      </p:to>
                                    </p:set>
                                    <p:anim calcmode="lin" valueType="num">
                                      <p:cBhvr additive="base">
                                        <p:cTn id="67" dur="500" fill="hold"/>
                                        <p:tgtEl>
                                          <p:spTgt spid="117768"/>
                                        </p:tgtEl>
                                        <p:attrNameLst>
                                          <p:attrName>ppt_x</p:attrName>
                                        </p:attrNameLst>
                                      </p:cBhvr>
                                      <p:tavLst>
                                        <p:tav tm="0">
                                          <p:val>
                                            <p:strVal val="0-#ppt_w/2"/>
                                          </p:val>
                                        </p:tav>
                                        <p:tav tm="100000">
                                          <p:val>
                                            <p:strVal val="#ppt_x"/>
                                          </p:val>
                                        </p:tav>
                                      </p:tavLst>
                                    </p:anim>
                                    <p:anim calcmode="lin" valueType="num">
                                      <p:cBhvr additive="base">
                                        <p:cTn id="68" dur="500" fill="hold"/>
                                        <p:tgtEl>
                                          <p:spTgt spid="117768"/>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117773"/>
                                        </p:tgtEl>
                                        <p:attrNameLst>
                                          <p:attrName>style.visibility</p:attrName>
                                        </p:attrNameLst>
                                      </p:cBhvr>
                                      <p:to>
                                        <p:strVal val="visible"/>
                                      </p:to>
                                    </p:set>
                                    <p:anim calcmode="lin" valueType="num">
                                      <p:cBhvr additive="base">
                                        <p:cTn id="73" dur="500" fill="hold"/>
                                        <p:tgtEl>
                                          <p:spTgt spid="117773"/>
                                        </p:tgtEl>
                                        <p:attrNameLst>
                                          <p:attrName>ppt_x</p:attrName>
                                        </p:attrNameLst>
                                      </p:cBhvr>
                                      <p:tavLst>
                                        <p:tav tm="0">
                                          <p:val>
                                            <p:strVal val="0-#ppt_w/2"/>
                                          </p:val>
                                        </p:tav>
                                        <p:tav tm="100000">
                                          <p:val>
                                            <p:strVal val="#ppt_x"/>
                                          </p:val>
                                        </p:tav>
                                      </p:tavLst>
                                    </p:anim>
                                    <p:anim calcmode="lin" valueType="num">
                                      <p:cBhvr additive="base">
                                        <p:cTn id="74" dur="500" fill="hold"/>
                                        <p:tgtEl>
                                          <p:spTgt spid="117773"/>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117778"/>
                                        </p:tgtEl>
                                        <p:attrNameLst>
                                          <p:attrName>style.visibility</p:attrName>
                                        </p:attrNameLst>
                                      </p:cBhvr>
                                      <p:to>
                                        <p:strVal val="visible"/>
                                      </p:to>
                                    </p:set>
                                    <p:anim calcmode="lin" valueType="num">
                                      <p:cBhvr additive="base">
                                        <p:cTn id="79" dur="500" fill="hold"/>
                                        <p:tgtEl>
                                          <p:spTgt spid="117778"/>
                                        </p:tgtEl>
                                        <p:attrNameLst>
                                          <p:attrName>ppt_x</p:attrName>
                                        </p:attrNameLst>
                                      </p:cBhvr>
                                      <p:tavLst>
                                        <p:tav tm="0">
                                          <p:val>
                                            <p:strVal val="0-#ppt_w/2"/>
                                          </p:val>
                                        </p:tav>
                                        <p:tav tm="100000">
                                          <p:val>
                                            <p:strVal val="#ppt_x"/>
                                          </p:val>
                                        </p:tav>
                                      </p:tavLst>
                                    </p:anim>
                                    <p:anim calcmode="lin" valueType="num">
                                      <p:cBhvr additive="base">
                                        <p:cTn id="80" dur="500" fill="hold"/>
                                        <p:tgtEl>
                                          <p:spTgt spid="117778"/>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17776"/>
                                        </p:tgtEl>
                                        <p:attrNameLst>
                                          <p:attrName>style.visibility</p:attrName>
                                        </p:attrNameLst>
                                      </p:cBhvr>
                                      <p:to>
                                        <p:strVal val="visible"/>
                                      </p:to>
                                    </p:set>
                                    <p:anim calcmode="lin" valueType="num">
                                      <p:cBhvr additive="base">
                                        <p:cTn id="85" dur="500" fill="hold"/>
                                        <p:tgtEl>
                                          <p:spTgt spid="117776"/>
                                        </p:tgtEl>
                                        <p:attrNameLst>
                                          <p:attrName>ppt_x</p:attrName>
                                        </p:attrNameLst>
                                      </p:cBhvr>
                                      <p:tavLst>
                                        <p:tav tm="0">
                                          <p:val>
                                            <p:strVal val="0-#ppt_w/2"/>
                                          </p:val>
                                        </p:tav>
                                        <p:tav tm="100000">
                                          <p:val>
                                            <p:strVal val="#ppt_x"/>
                                          </p:val>
                                        </p:tav>
                                      </p:tavLst>
                                    </p:anim>
                                    <p:anim calcmode="lin" valueType="num">
                                      <p:cBhvr additive="base">
                                        <p:cTn id="86" dur="500" fill="hold"/>
                                        <p:tgtEl>
                                          <p:spTgt spid="117776"/>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17786"/>
                                        </p:tgtEl>
                                        <p:attrNameLst>
                                          <p:attrName>style.visibility</p:attrName>
                                        </p:attrNameLst>
                                      </p:cBhvr>
                                      <p:to>
                                        <p:strVal val="visible"/>
                                      </p:to>
                                    </p:set>
                                    <p:anim calcmode="lin" valueType="num">
                                      <p:cBhvr additive="base">
                                        <p:cTn id="91" dur="500" fill="hold"/>
                                        <p:tgtEl>
                                          <p:spTgt spid="117786"/>
                                        </p:tgtEl>
                                        <p:attrNameLst>
                                          <p:attrName>ppt_x</p:attrName>
                                        </p:attrNameLst>
                                      </p:cBhvr>
                                      <p:tavLst>
                                        <p:tav tm="0">
                                          <p:val>
                                            <p:strVal val="0-#ppt_w/2"/>
                                          </p:val>
                                        </p:tav>
                                        <p:tav tm="100000">
                                          <p:val>
                                            <p:strVal val="#ppt_x"/>
                                          </p:val>
                                        </p:tav>
                                      </p:tavLst>
                                    </p:anim>
                                    <p:anim calcmode="lin" valueType="num">
                                      <p:cBhvr additive="base">
                                        <p:cTn id="92" dur="500" fill="hold"/>
                                        <p:tgtEl>
                                          <p:spTgt spid="117786"/>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17780"/>
                                        </p:tgtEl>
                                        <p:attrNameLst>
                                          <p:attrName>style.visibility</p:attrName>
                                        </p:attrNameLst>
                                      </p:cBhvr>
                                      <p:to>
                                        <p:strVal val="visible"/>
                                      </p:to>
                                    </p:set>
                                    <p:anim calcmode="lin" valueType="num">
                                      <p:cBhvr additive="base">
                                        <p:cTn id="97" dur="500" fill="hold"/>
                                        <p:tgtEl>
                                          <p:spTgt spid="117780"/>
                                        </p:tgtEl>
                                        <p:attrNameLst>
                                          <p:attrName>ppt_x</p:attrName>
                                        </p:attrNameLst>
                                      </p:cBhvr>
                                      <p:tavLst>
                                        <p:tav tm="0">
                                          <p:val>
                                            <p:strVal val="0-#ppt_w/2"/>
                                          </p:val>
                                        </p:tav>
                                        <p:tav tm="100000">
                                          <p:val>
                                            <p:strVal val="#ppt_x"/>
                                          </p:val>
                                        </p:tav>
                                      </p:tavLst>
                                    </p:anim>
                                    <p:anim calcmode="lin" valueType="num">
                                      <p:cBhvr additive="base">
                                        <p:cTn id="98" dur="500" fill="hold"/>
                                        <p:tgtEl>
                                          <p:spTgt spid="117780"/>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nodeType="clickEffect">
                                  <p:stCondLst>
                                    <p:cond delay="0"/>
                                  </p:stCondLst>
                                  <p:childTnLst>
                                    <p:set>
                                      <p:cBhvr>
                                        <p:cTn id="102" dur="1" fill="hold">
                                          <p:stCondLst>
                                            <p:cond delay="0"/>
                                          </p:stCondLst>
                                        </p:cTn>
                                        <p:tgtEl>
                                          <p:spTgt spid="117781"/>
                                        </p:tgtEl>
                                        <p:attrNameLst>
                                          <p:attrName>style.visibility</p:attrName>
                                        </p:attrNameLst>
                                      </p:cBhvr>
                                      <p:to>
                                        <p:strVal val="visible"/>
                                      </p:to>
                                    </p:set>
                                    <p:anim calcmode="lin" valueType="num">
                                      <p:cBhvr additive="base">
                                        <p:cTn id="103" dur="500" fill="hold"/>
                                        <p:tgtEl>
                                          <p:spTgt spid="117781"/>
                                        </p:tgtEl>
                                        <p:attrNameLst>
                                          <p:attrName>ppt_x</p:attrName>
                                        </p:attrNameLst>
                                      </p:cBhvr>
                                      <p:tavLst>
                                        <p:tav tm="0">
                                          <p:val>
                                            <p:strVal val="0-#ppt_w/2"/>
                                          </p:val>
                                        </p:tav>
                                        <p:tav tm="100000">
                                          <p:val>
                                            <p:strVal val="#ppt_x"/>
                                          </p:val>
                                        </p:tav>
                                      </p:tavLst>
                                    </p:anim>
                                    <p:anim calcmode="lin" valueType="num">
                                      <p:cBhvr additive="base">
                                        <p:cTn id="104" dur="500" fill="hold"/>
                                        <p:tgtEl>
                                          <p:spTgt spid="117781"/>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nodeType="clickEffect">
                                  <p:stCondLst>
                                    <p:cond delay="0"/>
                                  </p:stCondLst>
                                  <p:childTnLst>
                                    <p:set>
                                      <p:cBhvr>
                                        <p:cTn id="108" dur="1" fill="hold">
                                          <p:stCondLst>
                                            <p:cond delay="0"/>
                                          </p:stCondLst>
                                        </p:cTn>
                                        <p:tgtEl>
                                          <p:spTgt spid="117782"/>
                                        </p:tgtEl>
                                        <p:attrNameLst>
                                          <p:attrName>style.visibility</p:attrName>
                                        </p:attrNameLst>
                                      </p:cBhvr>
                                      <p:to>
                                        <p:strVal val="visible"/>
                                      </p:to>
                                    </p:set>
                                    <p:anim calcmode="lin" valueType="num">
                                      <p:cBhvr additive="base">
                                        <p:cTn id="109" dur="500" fill="hold"/>
                                        <p:tgtEl>
                                          <p:spTgt spid="117782"/>
                                        </p:tgtEl>
                                        <p:attrNameLst>
                                          <p:attrName>ppt_x</p:attrName>
                                        </p:attrNameLst>
                                      </p:cBhvr>
                                      <p:tavLst>
                                        <p:tav tm="0">
                                          <p:val>
                                            <p:strVal val="0-#ppt_w/2"/>
                                          </p:val>
                                        </p:tav>
                                        <p:tav tm="100000">
                                          <p:val>
                                            <p:strVal val="#ppt_x"/>
                                          </p:val>
                                        </p:tav>
                                      </p:tavLst>
                                    </p:anim>
                                    <p:anim calcmode="lin" valueType="num">
                                      <p:cBhvr additive="base">
                                        <p:cTn id="110" dur="500" fill="hold"/>
                                        <p:tgtEl>
                                          <p:spTgt spid="117782"/>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17783"/>
                                        </p:tgtEl>
                                        <p:attrNameLst>
                                          <p:attrName>style.visibility</p:attrName>
                                        </p:attrNameLst>
                                      </p:cBhvr>
                                      <p:to>
                                        <p:strVal val="visible"/>
                                      </p:to>
                                    </p:set>
                                    <p:anim calcmode="lin" valueType="num">
                                      <p:cBhvr additive="base">
                                        <p:cTn id="115" dur="500" fill="hold"/>
                                        <p:tgtEl>
                                          <p:spTgt spid="117783"/>
                                        </p:tgtEl>
                                        <p:attrNameLst>
                                          <p:attrName>ppt_x</p:attrName>
                                        </p:attrNameLst>
                                      </p:cBhvr>
                                      <p:tavLst>
                                        <p:tav tm="0">
                                          <p:val>
                                            <p:strVal val="0-#ppt_w/2"/>
                                          </p:val>
                                        </p:tav>
                                        <p:tav tm="100000">
                                          <p:val>
                                            <p:strVal val="#ppt_x"/>
                                          </p:val>
                                        </p:tav>
                                      </p:tavLst>
                                    </p:anim>
                                    <p:anim calcmode="lin" valueType="num">
                                      <p:cBhvr additive="base">
                                        <p:cTn id="116" dur="500" fill="hold"/>
                                        <p:tgtEl>
                                          <p:spTgt spid="117783"/>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17787"/>
                                        </p:tgtEl>
                                        <p:attrNameLst>
                                          <p:attrName>style.visibility</p:attrName>
                                        </p:attrNameLst>
                                      </p:cBhvr>
                                      <p:to>
                                        <p:strVal val="visible"/>
                                      </p:to>
                                    </p:set>
                                    <p:anim calcmode="lin" valueType="num">
                                      <p:cBhvr additive="base">
                                        <p:cTn id="121" dur="500" fill="hold"/>
                                        <p:tgtEl>
                                          <p:spTgt spid="117787"/>
                                        </p:tgtEl>
                                        <p:attrNameLst>
                                          <p:attrName>ppt_x</p:attrName>
                                        </p:attrNameLst>
                                      </p:cBhvr>
                                      <p:tavLst>
                                        <p:tav tm="0">
                                          <p:val>
                                            <p:strVal val="0-#ppt_w/2"/>
                                          </p:val>
                                        </p:tav>
                                        <p:tav tm="100000">
                                          <p:val>
                                            <p:strVal val="#ppt_x"/>
                                          </p:val>
                                        </p:tav>
                                      </p:tavLst>
                                    </p:anim>
                                    <p:anim calcmode="lin" valueType="num">
                                      <p:cBhvr additive="base">
                                        <p:cTn id="122" dur="500" fill="hold"/>
                                        <p:tgtEl>
                                          <p:spTgt spid="1177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autoUpdateAnimBg="0"/>
      <p:bldP spid="117767" grpId="0" autoUpdateAnimBg="0"/>
      <p:bldP spid="117768" grpId="0" autoUpdateAnimBg="0"/>
      <p:bldP spid="117770" grpId="0" autoUpdateAnimBg="0"/>
      <p:bldP spid="117775" grpId="0" autoUpdateAnimBg="0"/>
      <p:bldP spid="117776" grpId="0" autoUpdateAnimBg="0"/>
      <p:bldP spid="117780" grpId="0" autoUpdateAnimBg="0"/>
      <p:bldP spid="117783" grpId="0" autoUpdateAnimBg="0"/>
      <p:bldP spid="117784" grpId="0" autoUpdateAnimBg="0"/>
      <p:bldP spid="117785" grpId="0" autoUpdateAnimBg="0"/>
      <p:bldP spid="117786" grpId="0" autoUpdateAnimBg="0"/>
      <p:bldP spid="11778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p:cNvSpPr>
          <p:nvPr>
            <p:ph type="body" idx="1"/>
          </p:nvPr>
        </p:nvSpPr>
        <p:spPr bwMode="auto">
          <a:xfrm>
            <a:off x="539750" y="2420938"/>
            <a:ext cx="7851775"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647700" indent="-385763" algn="just" defTabSz="914400" eaLnBrk="1">
              <a:spcBef>
                <a:spcPts val="800"/>
              </a:spcBef>
              <a:buFontTx/>
              <a:buBlip>
                <a:blip r:embed="rId2"/>
              </a:buBlip>
              <a:defRPr/>
            </a:pPr>
            <a:r>
              <a:rPr lang="ja-JP" altLang="en-US" sz="3600" dirty="0" smtClean="0">
                <a:solidFill>
                  <a:srgbClr val="FFFFFF"/>
                </a:solidFill>
                <a:latin typeface="Arial" charset="0"/>
                <a:cs typeface="Arial" charset="0"/>
                <a:sym typeface="Arial" charset="0"/>
              </a:rPr>
              <a:t>“</a:t>
            </a:r>
            <a:r>
              <a:rPr lang="en-US" sz="3600" dirty="0" smtClean="0">
                <a:solidFill>
                  <a:srgbClr val="FFFFFF"/>
                </a:solidFill>
                <a:latin typeface="Times New Roman" charset="0"/>
                <a:cs typeface="Times New Roman" charset="0"/>
                <a:sym typeface="Times New Roman" charset="0"/>
              </a:rPr>
              <a:t>a basic kindness, with deep awareness of the suffering of oneself and of other living things, coupled with the wish and effort to relieve it.</a:t>
            </a:r>
            <a:r>
              <a:rPr lang="ja-JP" altLang="en-US" sz="3600" dirty="0" smtClean="0">
                <a:solidFill>
                  <a:srgbClr val="FFFFFF"/>
                </a:solidFill>
                <a:latin typeface="Times New Roman" charset="0"/>
                <a:cs typeface="Times New Roman" charset="0"/>
                <a:sym typeface="Times New Roman" charset="0"/>
              </a:rPr>
              <a:t>”</a:t>
            </a:r>
            <a:r>
              <a:rPr lang="en-US" sz="3600" dirty="0" smtClean="0">
                <a:solidFill>
                  <a:srgbClr val="FFFFFF"/>
                </a:solidFill>
                <a:latin typeface="Times New Roman" charset="0"/>
                <a:cs typeface="Times New Roman" charset="0"/>
                <a:sym typeface="Times New Roman" charset="0"/>
              </a:rPr>
              <a:t> (Gilbert, 2009)</a:t>
            </a:r>
            <a:endParaRPr lang="en-US" dirty="0" smtClean="0"/>
          </a:p>
        </p:txBody>
      </p:sp>
      <p:sp>
        <p:nvSpPr>
          <p:cNvPr id="9218" name="Rectangle 2"/>
          <p:cNvSpPr>
            <a:spLocks noGrp="1"/>
          </p:cNvSpPr>
          <p:nvPr>
            <p:ph type="title"/>
          </p:nvPr>
        </p:nvSpPr>
        <p:spPr bwMode="auto">
          <a:xfrm>
            <a:off x="663575" y="650875"/>
            <a:ext cx="7816850" cy="17716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dirty="0" smtClean="0">
                <a:solidFill>
                  <a:srgbClr val="FFFF00"/>
                </a:solidFill>
                <a:latin typeface="Times New Roman" charset="0"/>
                <a:cs typeface="Times New Roman" charset="0"/>
                <a:sym typeface="Times New Roman" charset="0"/>
              </a:rPr>
              <a:t>Compassion Defined</a:t>
            </a:r>
            <a:endParaRPr lang="en-US" dirty="0" smtClean="0"/>
          </a:p>
        </p:txBody>
      </p:sp>
      <p:pic>
        <p:nvPicPr>
          <p:cNvPr id="9219" name="Picture 3" descr="Water Lilly logo blue"/>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511548">
            <a:off x="7667625" y="5661025"/>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61993542"/>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p:cNvSpPr>
          <p:nvPr>
            <p:ph type="title"/>
          </p:nvPr>
        </p:nvSpPr>
        <p:spPr bwMode="auto">
          <a:xfrm>
            <a:off x="685800" y="150813"/>
            <a:ext cx="7772400" cy="1144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000" b="1" smtClean="0">
                <a:solidFill>
                  <a:srgbClr val="FF6600"/>
                </a:solidFill>
                <a:effectLst>
                  <a:outerShdw blurRad="38100" dist="38100" dir="2700000" algn="tl">
                    <a:srgbClr val="000000"/>
                  </a:outerShdw>
                </a:effectLst>
                <a:latin typeface="Times New Roman Bold" charset="0"/>
                <a:cs typeface="Times New Roman Bold" charset="0"/>
                <a:sym typeface="Times New Roman Bold" charset="0"/>
              </a:rPr>
              <a:t>Sources of behaviour</a:t>
            </a:r>
            <a:endParaRPr lang="en-US" smtClean="0"/>
          </a:p>
        </p:txBody>
      </p:sp>
      <p:sp>
        <p:nvSpPr>
          <p:cNvPr id="44034" name="Rectangle 2"/>
          <p:cNvSpPr>
            <a:spLocks noGrp="1"/>
          </p:cNvSpPr>
          <p:nvPr>
            <p:ph type="body" idx="1"/>
          </p:nvPr>
        </p:nvSpPr>
        <p:spPr bwMode="auto">
          <a:xfrm>
            <a:off x="1066800" y="1295400"/>
            <a:ext cx="7239000" cy="5562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marL="39688" indent="0" defTabSz="914400" eaLnBrk="1">
              <a:spcBef>
                <a:spcPts val="700"/>
              </a:spcBef>
              <a:defRPr/>
            </a:pPr>
            <a:endParaRPr lang="en-US" sz="3600" b="1" smtClean="0">
              <a:solidFill>
                <a:srgbClr val="FFFFFF"/>
              </a:solidFill>
              <a:effectLst>
                <a:outerShdw blurRad="38100" dist="38100" dir="2700000" algn="tl">
                  <a:srgbClr val="000000"/>
                </a:outerShdw>
              </a:effectLst>
              <a:latin typeface="Times New Roman Bold" charset="0"/>
              <a:cs typeface="Times New Roman Bold" charset="0"/>
              <a:sym typeface="Times New Roman Bold" charset="0"/>
            </a:endParaRPr>
          </a:p>
        </p:txBody>
      </p:sp>
      <p:grpSp>
        <p:nvGrpSpPr>
          <p:cNvPr id="67587" name="Group 3"/>
          <p:cNvGrpSpPr>
            <a:grpSpLocks/>
          </p:cNvGrpSpPr>
          <p:nvPr/>
        </p:nvGrpSpPr>
        <p:grpSpPr bwMode="auto">
          <a:xfrm>
            <a:off x="0" y="188913"/>
            <a:ext cx="9144000" cy="6669087"/>
            <a:chOff x="-1" y="0"/>
            <a:chExt cx="9144002" cy="6669088"/>
          </a:xfrm>
        </p:grpSpPr>
        <p:sp>
          <p:nvSpPr>
            <p:cNvPr id="44036" name="AutoShape 4" descr="image.png"/>
            <p:cNvSpPr>
              <a:spLocks/>
            </p:cNvSpPr>
            <p:nvPr/>
          </p:nvSpPr>
          <p:spPr bwMode="auto">
            <a:xfrm>
              <a:off x="-1" y="0"/>
              <a:ext cx="9144002" cy="6669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pic>
          <p:nvPicPr>
            <p:cNvPr id="44037" name="Picture 5" descr="Parch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2" cy="6669088"/>
            </a:xfrm>
            <a:prstGeom prst="rect">
              <a:avLst/>
            </a:pr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4038" name="AutoShape 6"/>
          <p:cNvSpPr>
            <a:spLocks/>
          </p:cNvSpPr>
          <p:nvPr/>
        </p:nvSpPr>
        <p:spPr bwMode="auto">
          <a:xfrm>
            <a:off x="1524000" y="3352800"/>
            <a:ext cx="6007100" cy="522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spcBef>
                <a:spcPts val="1300"/>
              </a:spcBef>
              <a:defRPr/>
            </a:pPr>
            <a:r>
              <a:rPr lang="en-US" sz="1800" b="1" i="1">
                <a:solidFill>
                  <a:srgbClr val="A50021"/>
                </a:solidFill>
                <a:effectLst>
                  <a:outerShdw blurRad="38100" dist="38100" dir="2700000" algn="tl">
                    <a:srgbClr val="000000"/>
                  </a:outerShdw>
                </a:effectLst>
                <a:latin typeface="Times New Roman Bold Italic" charset="0"/>
                <a:ea typeface="ＭＳ Ｐゴシック" charset="0"/>
                <a:cs typeface="Times New Roman Bold Italic" charset="0"/>
                <a:sym typeface="Times New Roman Bold Italic" charset="0"/>
              </a:rPr>
              <a:t>Old Brain</a:t>
            </a:r>
            <a:r>
              <a:rPr lang="en-US" sz="1800" b="1">
                <a:solidFill>
                  <a:srgbClr val="A5002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 Emotions, Motives, Relationship Seeking, Safety Seeking Behaviors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4039" name="AutoShape 7"/>
          <p:cNvSpPr>
            <a:spLocks/>
          </p:cNvSpPr>
          <p:nvPr/>
        </p:nvSpPr>
        <p:spPr bwMode="auto">
          <a:xfrm>
            <a:off x="1835150" y="1773238"/>
            <a:ext cx="5067300" cy="788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defRPr/>
            </a:pPr>
            <a:r>
              <a:rPr lang="en-US" sz="1800" b="1" i="1">
                <a:solidFill>
                  <a:srgbClr val="0033CC"/>
                </a:solidFill>
                <a:effectLst>
                  <a:outerShdw blurRad="38100" dist="38100" dir="2700000" algn="tl">
                    <a:srgbClr val="000000"/>
                  </a:outerShdw>
                </a:effectLst>
                <a:latin typeface="Times New Roman Bold Italic" charset="0"/>
                <a:ea typeface="ＭＳ Ｐゴシック" charset="0"/>
                <a:cs typeface="Times New Roman Bold Italic" charset="0"/>
                <a:sym typeface="Times New Roman Bold Italic" charset="0"/>
              </a:rPr>
              <a:t>New Brain</a:t>
            </a:r>
            <a:r>
              <a:rPr lang="en-US" sz="1800" b="1">
                <a:solidFill>
                  <a:srgbClr val="0033CC"/>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a:t>
            </a:r>
            <a:r>
              <a:rPr lang="en-US" sz="1800" b="1">
                <a:solidFill>
                  <a:srgbClr val="0033CC"/>
                </a:solidFill>
                <a:latin typeface="Times New Roman Bold" charset="0"/>
                <a:ea typeface="ＭＳ Ｐゴシック" charset="0"/>
                <a:cs typeface="Times New Roman Bold" charset="0"/>
                <a:sym typeface="Times New Roman Bold" charset="0"/>
              </a:rPr>
              <a:t> </a:t>
            </a:r>
            <a:endParaRPr lang="en-US" sz="1800">
              <a:solidFill>
                <a:srgbClr val="0033CC"/>
              </a:solidFill>
              <a:latin typeface="Times New Roman Bold" charset="0"/>
              <a:ea typeface="ＭＳ Ｐゴシック" charset="0"/>
              <a:cs typeface="Times New Roman Bold" charset="0"/>
              <a:sym typeface="Times New Roman Bold" charset="0"/>
            </a:endParaRPr>
          </a:p>
          <a:p>
            <a:pPr marL="39688" algn="ctr" hangingPunct="0">
              <a:defRPr/>
            </a:pPr>
            <a:r>
              <a:rPr lang="en-US" sz="1800" b="1">
                <a:solidFill>
                  <a:srgbClr val="0033CC"/>
                </a:solidFill>
                <a:latin typeface="Times New Roman Bold" charset="0"/>
                <a:ea typeface="ＭＳ Ｐゴシック" charset="0"/>
                <a:cs typeface="Times New Roman Bold" charset="0"/>
                <a:sym typeface="Times New Roman Bold" charset="0"/>
              </a:rPr>
              <a:t>Derived Relational Responding, </a:t>
            </a:r>
            <a:r>
              <a:rPr lang="en-US" sz="1800" b="1">
                <a:solidFill>
                  <a:srgbClr val="0033CC"/>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Selfing</a:t>
            </a:r>
            <a:endParaRPr lang="en-US" sz="1800">
              <a:solidFill>
                <a:srgbClr val="0033CC"/>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algn="ctr" hangingPunct="0">
              <a:defRPr/>
            </a:pPr>
            <a:r>
              <a:rPr lang="en-US" sz="1800" b="1">
                <a:solidFill>
                  <a:srgbClr val="0033CC"/>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Planning, Rumination, </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4040" name="AutoShape 8"/>
          <p:cNvSpPr>
            <a:spLocks/>
          </p:cNvSpPr>
          <p:nvPr/>
        </p:nvSpPr>
        <p:spPr bwMode="auto">
          <a:xfrm>
            <a:off x="541338" y="404813"/>
            <a:ext cx="8013700" cy="512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spcBef>
                <a:spcPts val="2100"/>
              </a:spcBef>
              <a:defRPr/>
            </a:pPr>
            <a:r>
              <a:rPr lang="en-US" sz="3600" b="1">
                <a:solidFill>
                  <a:srgbClr val="CC6600"/>
                </a:solidFill>
                <a:latin typeface="Times New Roman Bold" charset="0"/>
                <a:ea typeface="ＭＳ Ｐゴシック" charset="0"/>
                <a:cs typeface="Times New Roman Bold" charset="0"/>
                <a:sym typeface="Times New Roman Bold" charset="0"/>
              </a:rPr>
              <a:t>Interaction of old and new psychologies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4041" name="Line 9"/>
          <p:cNvSpPr>
            <a:spLocks noChangeShapeType="1"/>
          </p:cNvSpPr>
          <p:nvPr/>
        </p:nvSpPr>
        <p:spPr bwMode="auto">
          <a:xfrm flipV="1">
            <a:off x="2436813" y="2590800"/>
            <a:ext cx="3175" cy="647700"/>
          </a:xfrm>
          <a:prstGeom prst="line">
            <a:avLst/>
          </a:prstGeom>
          <a:noFill/>
          <a:ln w="57150" cap="flat" cmpd="sng">
            <a:solidFill>
              <a:srgbClr val="FF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4042" name="Line 10"/>
          <p:cNvSpPr>
            <a:spLocks noChangeShapeType="1"/>
          </p:cNvSpPr>
          <p:nvPr/>
        </p:nvSpPr>
        <p:spPr bwMode="auto">
          <a:xfrm>
            <a:off x="6324600" y="2590800"/>
            <a:ext cx="1588" cy="647700"/>
          </a:xfrm>
          <a:prstGeom prst="line">
            <a:avLst/>
          </a:prstGeom>
          <a:noFill/>
          <a:ln w="57150" cap="flat" cmpd="sng">
            <a:solidFill>
              <a:srgbClr val="0000CC"/>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20071279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p:cTn id="7" dur="500" fill="hold"/>
                                        <p:tgtEl>
                                          <p:spTgt spid="44041"/>
                                        </p:tgtEl>
                                        <p:attrNameLst>
                                          <p:attrName>ppt_w</p:attrName>
                                        </p:attrNameLst>
                                      </p:cBhvr>
                                      <p:tavLst>
                                        <p:tav tm="0">
                                          <p:val>
                                            <p:fltVal val="0"/>
                                          </p:val>
                                        </p:tav>
                                        <p:tav tm="100000">
                                          <p:val>
                                            <p:strVal val="#ppt_w"/>
                                          </p:val>
                                        </p:tav>
                                      </p:tavLst>
                                    </p:anim>
                                    <p:anim calcmode="lin" valueType="num">
                                      <p:cBhvr>
                                        <p:cTn id="8" dur="500" fill="hold"/>
                                        <p:tgtEl>
                                          <p:spTgt spid="4404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4042"/>
                                        </p:tgtEl>
                                        <p:attrNameLst>
                                          <p:attrName>style.visibility</p:attrName>
                                        </p:attrNameLst>
                                      </p:cBhvr>
                                      <p:to>
                                        <p:strVal val="visible"/>
                                      </p:to>
                                    </p:set>
                                    <p:anim calcmode="lin" valueType="num">
                                      <p:cBhvr>
                                        <p:cTn id="13" dur="500" fill="hold"/>
                                        <p:tgtEl>
                                          <p:spTgt spid="44042"/>
                                        </p:tgtEl>
                                        <p:attrNameLst>
                                          <p:attrName>ppt_w</p:attrName>
                                        </p:attrNameLst>
                                      </p:cBhvr>
                                      <p:tavLst>
                                        <p:tav tm="0">
                                          <p:val>
                                            <p:fltVal val="0"/>
                                          </p:val>
                                        </p:tav>
                                        <p:tav tm="100000">
                                          <p:val>
                                            <p:strVal val="#ppt_w"/>
                                          </p:val>
                                        </p:tav>
                                      </p:tavLst>
                                    </p:anim>
                                    <p:anim calcmode="lin" valueType="num">
                                      <p:cBhvr>
                                        <p:cTn id="14" dur="500" fill="hold"/>
                                        <p:tgtEl>
                                          <p:spTgt spid="44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p:cNvSpPr>
          <p:nvPr>
            <p:ph type="title"/>
          </p:nvPr>
        </p:nvSpPr>
        <p:spPr bwMode="auto">
          <a:xfrm>
            <a:off x="685800" y="457200"/>
            <a:ext cx="7772400"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22313" eaLnBrk="1">
              <a:defRPr/>
            </a:pPr>
            <a:r>
              <a:rPr lang="en-US" sz="3100" b="1" smtClean="0">
                <a:solidFill>
                  <a:srgbClr val="FF6600"/>
                </a:solidFill>
                <a:effectLst>
                  <a:outerShdw blurRad="38100" dist="38100" dir="2700000" algn="tl">
                    <a:srgbClr val="000000"/>
                  </a:outerShdw>
                </a:effectLst>
                <a:latin typeface="Times New Roman" charset="0"/>
                <a:cs typeface="Times New Roman" charset="0"/>
                <a:sym typeface="Times New Roman" charset="0"/>
              </a:rPr>
              <a:t>Sources of behaviour</a:t>
            </a:r>
            <a:endParaRPr lang="en-US" smtClean="0"/>
          </a:p>
        </p:txBody>
      </p:sp>
      <p:sp>
        <p:nvSpPr>
          <p:cNvPr id="45058" name="Rectangle 2"/>
          <p:cNvSpPr>
            <a:spLocks noGrp="1"/>
          </p:cNvSpPr>
          <p:nvPr>
            <p:ph type="body" idx="1"/>
          </p:nvPr>
        </p:nvSpPr>
        <p:spPr bwMode="auto">
          <a:xfrm>
            <a:off x="1066800" y="1295400"/>
            <a:ext cx="7239000" cy="48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defTabSz="914400" eaLnBrk="1">
              <a:spcBef>
                <a:spcPts val="700"/>
              </a:spcBef>
              <a:buFontTx/>
              <a:buChar char="•"/>
              <a:defRPr/>
            </a:pPr>
            <a:endParaRPr lang="en-US" sz="3200" smtClean="0">
              <a:latin typeface="Times New Roman" charset="0"/>
              <a:cs typeface="Times New Roman" charset="0"/>
              <a:sym typeface="Times New Roman" charset="0"/>
            </a:endParaRPr>
          </a:p>
        </p:txBody>
      </p:sp>
      <p:grpSp>
        <p:nvGrpSpPr>
          <p:cNvPr id="68611" name="Group 3"/>
          <p:cNvGrpSpPr>
            <a:grpSpLocks/>
          </p:cNvGrpSpPr>
          <p:nvPr/>
        </p:nvGrpSpPr>
        <p:grpSpPr bwMode="auto">
          <a:xfrm>
            <a:off x="-1331913" y="0"/>
            <a:ext cx="11306176" cy="8253413"/>
            <a:chOff x="0" y="0"/>
            <a:chExt cx="11306175" cy="8253413"/>
          </a:xfrm>
        </p:grpSpPr>
        <p:sp>
          <p:nvSpPr>
            <p:cNvPr id="45060" name="AutoShape 4" descr="Parchment.jpg"/>
            <p:cNvSpPr>
              <a:spLocks/>
            </p:cNvSpPr>
            <p:nvPr/>
          </p:nvSpPr>
          <p:spPr bwMode="auto">
            <a:xfrm>
              <a:off x="0" y="0"/>
              <a:ext cx="11306175" cy="8253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lnSpc>
                  <a:spcPct val="90000"/>
                </a:lnSpc>
                <a:spcBef>
                  <a:spcPts val="500"/>
                </a:spcBef>
                <a:defRPr/>
              </a:pPr>
              <a:endParaRPr lang="en-US" sz="2400" b="1">
                <a:solidFill>
                  <a:srgbClr val="000000"/>
                </a:solidFill>
                <a:latin typeface="Times New Roman" charset="0"/>
                <a:ea typeface="ＭＳ Ｐゴシック" charset="0"/>
                <a:cs typeface="Times New Roman" charset="0"/>
                <a:sym typeface="Times New Roman" charset="0"/>
              </a:endParaRPr>
            </a:p>
          </p:txBody>
        </p:sp>
        <p:pic>
          <p:nvPicPr>
            <p:cNvPr id="45061" name="Picture 5" descr="Parch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06175" cy="8253413"/>
            </a:xfrm>
            <a:prstGeom prst="rect">
              <a:avLst/>
            </a:pr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5062" name="AutoShape 6"/>
          <p:cNvSpPr>
            <a:spLocks/>
          </p:cNvSpPr>
          <p:nvPr/>
        </p:nvSpPr>
        <p:spPr bwMode="auto">
          <a:xfrm>
            <a:off x="754063" y="4076700"/>
            <a:ext cx="6481762" cy="131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lnSpc>
                <a:spcPct val="75000"/>
              </a:lnSpc>
              <a:spcBef>
                <a:spcPts val="1600"/>
              </a:spcBef>
              <a:defRPr/>
            </a:pPr>
            <a:r>
              <a:rPr lang="en-US" sz="2800" i="1">
                <a:solidFill>
                  <a:srgbClr val="996633"/>
                </a:solidFill>
                <a:latin typeface="Times New Roman" charset="0"/>
                <a:ea typeface="ＭＳ Ｐゴシック" charset="0"/>
                <a:cs typeface="Times New Roman" charset="0"/>
                <a:sym typeface="Times New Roman" charset="0"/>
              </a:rPr>
              <a:t>Old Brain</a:t>
            </a:r>
            <a:r>
              <a:rPr lang="en-US" sz="2800">
                <a:solidFill>
                  <a:srgbClr val="996633"/>
                </a:solidFill>
                <a:latin typeface="Times New Roman" charset="0"/>
                <a:ea typeface="ＭＳ Ｐゴシック" charset="0"/>
                <a:cs typeface="Times New Roman" charset="0"/>
                <a:sym typeface="Times New Roman" charset="0"/>
              </a:rPr>
              <a:t>: Emotions, Motives, Relationship Seeking-Creating</a:t>
            </a:r>
          </a:p>
          <a:p>
            <a:pPr algn="ctr" hangingPunct="0">
              <a:lnSpc>
                <a:spcPct val="60000"/>
              </a:lnSpc>
              <a:spcBef>
                <a:spcPts val="1600"/>
              </a:spcBef>
              <a:defRPr/>
            </a:pPr>
            <a:r>
              <a:rPr lang="en-US" sz="2800">
                <a:solidFill>
                  <a:srgbClr val="006600"/>
                </a:solidFill>
                <a:latin typeface="Times New Roman" charset="0"/>
                <a:ea typeface="ＭＳ Ｐゴシック" charset="0"/>
                <a:cs typeface="Times New Roman" charset="0"/>
                <a:sym typeface="Times New Roman" charset="0"/>
              </a:rPr>
              <a:t>COMPASSION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5063" name="AutoShape 7"/>
          <p:cNvSpPr>
            <a:spLocks/>
          </p:cNvSpPr>
          <p:nvPr/>
        </p:nvSpPr>
        <p:spPr bwMode="auto">
          <a:xfrm>
            <a:off x="900113" y="2708275"/>
            <a:ext cx="5976937"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defRPr/>
            </a:pPr>
            <a:r>
              <a:rPr lang="en-US" sz="2800" i="1">
                <a:solidFill>
                  <a:srgbClr val="0033CC"/>
                </a:solidFill>
                <a:latin typeface="Times New Roman" charset="0"/>
                <a:ea typeface="ＭＳ Ｐゴシック" charset="0"/>
                <a:cs typeface="Times New Roman" charset="0"/>
                <a:sym typeface="Times New Roman" charset="0"/>
              </a:rPr>
              <a:t>New Brain</a:t>
            </a:r>
            <a:r>
              <a:rPr lang="en-US" sz="2800">
                <a:solidFill>
                  <a:srgbClr val="0033CC"/>
                </a:solidFill>
                <a:latin typeface="Times New Roman" charset="0"/>
                <a:ea typeface="ＭＳ Ｐゴシック" charset="0"/>
                <a:cs typeface="Times New Roman" charset="0"/>
                <a:sym typeface="Times New Roman" charset="0"/>
              </a:rPr>
              <a:t>: Imagination, </a:t>
            </a:r>
          </a:p>
          <a:p>
            <a:pPr algn="ctr" hangingPunct="0">
              <a:defRPr/>
            </a:pPr>
            <a:r>
              <a:rPr lang="en-US" sz="2800">
                <a:solidFill>
                  <a:srgbClr val="0033CC"/>
                </a:solidFill>
                <a:latin typeface="Times New Roman" charset="0"/>
                <a:ea typeface="ＭＳ Ｐゴシック" charset="0"/>
                <a:cs typeface="Times New Roman" charset="0"/>
                <a:sym typeface="Times New Roman" charset="0"/>
              </a:rPr>
              <a:t>Planning, Rumination, Integration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5064" name="AutoShape 8"/>
          <p:cNvSpPr>
            <a:spLocks/>
          </p:cNvSpPr>
          <p:nvPr/>
        </p:nvSpPr>
        <p:spPr bwMode="auto">
          <a:xfrm>
            <a:off x="-541338" y="260350"/>
            <a:ext cx="10009188" cy="542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lnSpc>
                <a:spcPct val="65000"/>
              </a:lnSpc>
              <a:spcBef>
                <a:spcPts val="1900"/>
              </a:spcBef>
              <a:defRPr/>
            </a:pPr>
            <a:r>
              <a:rPr lang="en-US" sz="3200">
                <a:solidFill>
                  <a:srgbClr val="CC6600"/>
                </a:solidFill>
                <a:latin typeface="Times New Roman" charset="0"/>
                <a:ea typeface="ＭＳ Ｐゴシック" charset="0"/>
                <a:cs typeface="Times New Roman" charset="0"/>
                <a:sym typeface="Times New Roman" charset="0"/>
              </a:rPr>
              <a:t>Need compassion for a very</a:t>
            </a:r>
            <a:r>
              <a:rPr lang="en-US" sz="3200" i="1">
                <a:solidFill>
                  <a:srgbClr val="CC6600"/>
                </a:solidFill>
                <a:latin typeface="Times New Roman" charset="0"/>
                <a:ea typeface="ＭＳ Ｐゴシック" charset="0"/>
                <a:cs typeface="Times New Roman" charset="0"/>
                <a:sym typeface="Times New Roman" charset="0"/>
              </a:rPr>
              <a:t> tricky </a:t>
            </a:r>
            <a:r>
              <a:rPr lang="en-US" sz="3200">
                <a:solidFill>
                  <a:srgbClr val="CC6600"/>
                </a:solidFill>
                <a:latin typeface="Times New Roman" charset="0"/>
                <a:ea typeface="ＭＳ Ｐゴシック" charset="0"/>
                <a:cs typeface="Times New Roman" charset="0"/>
                <a:sym typeface="Times New Roman" charset="0"/>
              </a:rPr>
              <a:t>brain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5065" name="Line 9"/>
          <p:cNvSpPr>
            <a:spLocks noChangeShapeType="1"/>
          </p:cNvSpPr>
          <p:nvPr/>
        </p:nvSpPr>
        <p:spPr bwMode="auto">
          <a:xfrm flipV="1">
            <a:off x="2555875" y="3573463"/>
            <a:ext cx="0" cy="503237"/>
          </a:xfrm>
          <a:prstGeom prst="line">
            <a:avLst/>
          </a:prstGeom>
          <a:noFill/>
          <a:ln w="57150" cap="flat" cmpd="sng">
            <a:solidFill>
              <a:srgbClr val="996633"/>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5066" name="Line 10"/>
          <p:cNvSpPr>
            <a:spLocks noChangeShapeType="1"/>
          </p:cNvSpPr>
          <p:nvPr/>
        </p:nvSpPr>
        <p:spPr bwMode="auto">
          <a:xfrm>
            <a:off x="5292725" y="3573463"/>
            <a:ext cx="0" cy="504825"/>
          </a:xfrm>
          <a:prstGeom prst="line">
            <a:avLst/>
          </a:prstGeom>
          <a:noFill/>
          <a:ln w="57150" cap="flat" cmpd="sng">
            <a:solidFill>
              <a:srgbClr val="0000CC"/>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5067" name="AutoShape 11"/>
          <p:cNvSpPr>
            <a:spLocks/>
          </p:cNvSpPr>
          <p:nvPr/>
        </p:nvSpPr>
        <p:spPr bwMode="auto">
          <a:xfrm>
            <a:off x="2627313" y="1773238"/>
            <a:ext cx="3168650" cy="482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600"/>
              </a:spcBef>
              <a:defRPr/>
            </a:pPr>
            <a:r>
              <a:rPr lang="en-US" sz="2800" i="1">
                <a:solidFill>
                  <a:srgbClr val="0066CC"/>
                </a:solidFill>
                <a:latin typeface="Times New Roman" charset="0"/>
                <a:ea typeface="ＭＳ Ｐゴシック" charset="0"/>
                <a:cs typeface="Times New Roman" charset="0"/>
                <a:sym typeface="Times New Roman" charset="0"/>
              </a:rPr>
              <a:t>Mindful Brain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5068" name="Line 12"/>
          <p:cNvSpPr>
            <a:spLocks noChangeShapeType="1"/>
          </p:cNvSpPr>
          <p:nvPr/>
        </p:nvSpPr>
        <p:spPr bwMode="auto">
          <a:xfrm flipV="1">
            <a:off x="2987675" y="2205038"/>
            <a:ext cx="0" cy="576262"/>
          </a:xfrm>
          <a:prstGeom prst="line">
            <a:avLst/>
          </a:prstGeom>
          <a:noFill/>
          <a:ln w="57150" cap="flat" cmpd="sng">
            <a:solidFill>
              <a:srgbClr val="00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5069" name="Line 13"/>
          <p:cNvSpPr>
            <a:spLocks noChangeShapeType="1"/>
          </p:cNvSpPr>
          <p:nvPr/>
        </p:nvSpPr>
        <p:spPr bwMode="auto">
          <a:xfrm>
            <a:off x="4716463" y="2276475"/>
            <a:ext cx="0" cy="576263"/>
          </a:xfrm>
          <a:prstGeom prst="line">
            <a:avLst/>
          </a:prstGeom>
          <a:noFill/>
          <a:ln w="57150" cap="flat" cmpd="sng">
            <a:solidFill>
              <a:srgbClr val="00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5070" name="Line 14"/>
          <p:cNvSpPr>
            <a:spLocks noChangeShapeType="1"/>
          </p:cNvSpPr>
          <p:nvPr/>
        </p:nvSpPr>
        <p:spPr bwMode="auto">
          <a:xfrm flipH="1">
            <a:off x="5362575" y="4797425"/>
            <a:ext cx="431800" cy="358775"/>
          </a:xfrm>
          <a:prstGeom prst="line">
            <a:avLst/>
          </a:prstGeom>
          <a:noFill/>
          <a:ln w="57150" cap="flat" cmpd="sng">
            <a:solidFill>
              <a:srgbClr val="008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5071" name="Line 15"/>
          <p:cNvSpPr>
            <a:spLocks noChangeShapeType="1"/>
          </p:cNvSpPr>
          <p:nvPr/>
        </p:nvSpPr>
        <p:spPr bwMode="auto">
          <a:xfrm flipH="1" flipV="1">
            <a:off x="2122488" y="4797425"/>
            <a:ext cx="576262" cy="285750"/>
          </a:xfrm>
          <a:prstGeom prst="line">
            <a:avLst/>
          </a:prstGeom>
          <a:noFill/>
          <a:ln w="57150" cap="flat" cmpd="sng">
            <a:solidFill>
              <a:srgbClr val="008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29525381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82485272" presetClass="entr" presetSubtype="0" fill="hold" grpId="0" nodeType="clickEffect">
                                  <p:stCondLst>
                                    <p:cond delay="0"/>
                                  </p:stCondLst>
                                  <p:childTnLst>
                                    <p:set>
                                      <p:cBhvr>
                                        <p:cTn id="6" dur="1" fill="hold">
                                          <p:stCondLst>
                                            <p:cond delay="499"/>
                                          </p:stCondLst>
                                        </p:cTn>
                                        <p:tgtEl>
                                          <p:spTgt spid="450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82485272" presetClass="entr" presetSubtype="0" fill="hold" nodeType="clickEffect">
                                  <p:stCondLst>
                                    <p:cond delay="0"/>
                                  </p:stCondLst>
                                  <p:childTnLst>
                                    <p:set>
                                      <p:cBhvr>
                                        <p:cTn id="10" dur="1" fill="hold">
                                          <p:stCondLst>
                                            <p:cond delay="499"/>
                                          </p:stCondLst>
                                        </p:cTn>
                                        <p:tgtEl>
                                          <p:spTgt spid="450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082485272" presetClass="entr" presetSubtype="0" fill="hold" nodeType="clickEffect">
                                  <p:stCondLst>
                                    <p:cond delay="0"/>
                                  </p:stCondLst>
                                  <p:childTnLst>
                                    <p:set>
                                      <p:cBhvr>
                                        <p:cTn id="14" dur="1" fill="hold">
                                          <p:stCondLst>
                                            <p:cond delay="499"/>
                                          </p:stCondLst>
                                        </p:cTn>
                                        <p:tgtEl>
                                          <p:spTgt spid="450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082485272" presetClass="entr" presetSubtype="0" fill="hold" grpId="0" nodeType="clickEffect">
                                  <p:stCondLst>
                                    <p:cond delay="0"/>
                                  </p:stCondLst>
                                  <p:childTnLst>
                                    <p:set>
                                      <p:cBhvr>
                                        <p:cTn id="18" dur="1" fill="hold">
                                          <p:stCondLst>
                                            <p:cond delay="499"/>
                                          </p:stCondLst>
                                        </p:cTn>
                                        <p:tgtEl>
                                          <p:spTgt spid="450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5071"/>
                                        </p:tgtEl>
                                        <p:attrNameLst>
                                          <p:attrName>style.visibility</p:attrName>
                                        </p:attrNameLst>
                                      </p:cBhvr>
                                      <p:to>
                                        <p:strVal val="visible"/>
                                      </p:to>
                                    </p:set>
                                    <p:anim calcmode="lin" valueType="num">
                                      <p:cBhvr additive="base">
                                        <p:cTn id="23" dur="500" fill="hold"/>
                                        <p:tgtEl>
                                          <p:spTgt spid="45071"/>
                                        </p:tgtEl>
                                        <p:attrNameLst>
                                          <p:attrName>ppt_x</p:attrName>
                                        </p:attrNameLst>
                                      </p:cBhvr>
                                      <p:tavLst>
                                        <p:tav tm="0">
                                          <p:val>
                                            <p:strVal val="#ppt_x"/>
                                          </p:val>
                                        </p:tav>
                                        <p:tav tm="100000">
                                          <p:val>
                                            <p:strVal val="#ppt_x"/>
                                          </p:val>
                                        </p:tav>
                                      </p:tavLst>
                                    </p:anim>
                                    <p:anim calcmode="lin" valueType="num">
                                      <p:cBhvr additive="base">
                                        <p:cTn id="24" dur="500" fill="hold"/>
                                        <p:tgtEl>
                                          <p:spTgt spid="4507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5070"/>
                                        </p:tgtEl>
                                        <p:attrNameLst>
                                          <p:attrName>style.visibility</p:attrName>
                                        </p:attrNameLst>
                                      </p:cBhvr>
                                      <p:to>
                                        <p:strVal val="visible"/>
                                      </p:to>
                                    </p:set>
                                    <p:anim calcmode="lin" valueType="num">
                                      <p:cBhvr additive="base">
                                        <p:cTn id="29" dur="500" fill="hold"/>
                                        <p:tgtEl>
                                          <p:spTgt spid="45070"/>
                                        </p:tgtEl>
                                        <p:attrNameLst>
                                          <p:attrName>ppt_x</p:attrName>
                                        </p:attrNameLst>
                                      </p:cBhvr>
                                      <p:tavLst>
                                        <p:tav tm="0">
                                          <p:val>
                                            <p:strVal val="#ppt_x"/>
                                          </p:val>
                                        </p:tav>
                                        <p:tav tm="100000">
                                          <p:val>
                                            <p:strVal val="#ppt_x"/>
                                          </p:val>
                                        </p:tav>
                                      </p:tavLst>
                                    </p:anim>
                                    <p:anim calcmode="lin" valueType="num">
                                      <p:cBhvr additive="base">
                                        <p:cTn id="30" dur="500" fill="hold"/>
                                        <p:tgtEl>
                                          <p:spTgt spid="450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utoUpdateAnimBg="0"/>
      <p:bldP spid="4506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p:cNvSpPr>
          <p:nvPr>
            <p:ph type="title"/>
          </p:nvPr>
        </p:nvSpPr>
        <p:spPr bwMode="auto">
          <a:xfrm>
            <a:off x="685800" y="457200"/>
            <a:ext cx="7772400"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22313" eaLnBrk="1">
              <a:defRPr/>
            </a:pPr>
            <a:r>
              <a:rPr lang="en-US" sz="3100" b="1" smtClean="0">
                <a:solidFill>
                  <a:srgbClr val="FF6600"/>
                </a:solidFill>
                <a:effectLst>
                  <a:outerShdw blurRad="38100" dist="38100" dir="2700000" algn="tl">
                    <a:srgbClr val="000000"/>
                  </a:outerShdw>
                </a:effectLst>
                <a:latin typeface="Times New Roman" charset="0"/>
                <a:cs typeface="Times New Roman" charset="0"/>
                <a:sym typeface="Times New Roman" charset="0"/>
              </a:rPr>
              <a:t>Sources of behaviour</a:t>
            </a:r>
            <a:endParaRPr lang="en-US" smtClean="0"/>
          </a:p>
        </p:txBody>
      </p:sp>
      <p:sp>
        <p:nvSpPr>
          <p:cNvPr id="47106" name="Rectangle 2"/>
          <p:cNvSpPr>
            <a:spLocks noGrp="1"/>
          </p:cNvSpPr>
          <p:nvPr>
            <p:ph type="body" idx="1"/>
          </p:nvPr>
        </p:nvSpPr>
        <p:spPr bwMode="auto">
          <a:xfrm>
            <a:off x="1066800" y="1295400"/>
            <a:ext cx="7239000" cy="48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defTabSz="914400" eaLnBrk="1">
              <a:spcBef>
                <a:spcPts val="700"/>
              </a:spcBef>
              <a:buFontTx/>
              <a:buChar char="•"/>
              <a:defRPr/>
            </a:pPr>
            <a:endParaRPr lang="en-US" sz="3200" smtClean="0">
              <a:latin typeface="Times New Roman" charset="0"/>
              <a:cs typeface="Times New Roman" charset="0"/>
              <a:sym typeface="Times New Roman" charset="0"/>
            </a:endParaRPr>
          </a:p>
        </p:txBody>
      </p:sp>
      <p:grpSp>
        <p:nvGrpSpPr>
          <p:cNvPr id="70659" name="Group 3"/>
          <p:cNvGrpSpPr>
            <a:grpSpLocks/>
          </p:cNvGrpSpPr>
          <p:nvPr/>
        </p:nvGrpSpPr>
        <p:grpSpPr bwMode="auto">
          <a:xfrm>
            <a:off x="-1331913" y="0"/>
            <a:ext cx="11306176" cy="8253413"/>
            <a:chOff x="0" y="0"/>
            <a:chExt cx="11306175" cy="8253413"/>
          </a:xfrm>
        </p:grpSpPr>
        <p:sp>
          <p:nvSpPr>
            <p:cNvPr id="47108" name="AutoShape 4" descr="Parchment.jpg"/>
            <p:cNvSpPr>
              <a:spLocks/>
            </p:cNvSpPr>
            <p:nvPr/>
          </p:nvSpPr>
          <p:spPr bwMode="auto">
            <a:xfrm>
              <a:off x="0" y="0"/>
              <a:ext cx="11306175" cy="8253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lnSpc>
                  <a:spcPct val="90000"/>
                </a:lnSpc>
                <a:spcBef>
                  <a:spcPts val="500"/>
                </a:spcBef>
                <a:defRPr/>
              </a:pPr>
              <a:endParaRPr lang="en-US" sz="2400" b="1">
                <a:solidFill>
                  <a:srgbClr val="000000"/>
                </a:solidFill>
                <a:latin typeface="Times New Roman" charset="0"/>
                <a:ea typeface="ＭＳ Ｐゴシック" charset="0"/>
                <a:cs typeface="Times New Roman" charset="0"/>
                <a:sym typeface="Times New Roman" charset="0"/>
              </a:endParaRPr>
            </a:p>
          </p:txBody>
        </p:sp>
        <p:pic>
          <p:nvPicPr>
            <p:cNvPr id="47109" name="Picture 5" descr="Parch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06175" cy="8253413"/>
            </a:xfrm>
            <a:prstGeom prst="rect">
              <a:avLst/>
            </a:pr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7110" name="AutoShape 6"/>
          <p:cNvSpPr>
            <a:spLocks/>
          </p:cNvSpPr>
          <p:nvPr/>
        </p:nvSpPr>
        <p:spPr bwMode="auto">
          <a:xfrm>
            <a:off x="754063" y="4076700"/>
            <a:ext cx="6481762" cy="131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lnSpc>
                <a:spcPct val="75000"/>
              </a:lnSpc>
              <a:spcBef>
                <a:spcPts val="1600"/>
              </a:spcBef>
              <a:defRPr/>
            </a:pPr>
            <a:r>
              <a:rPr lang="en-US" sz="2800" i="1">
                <a:solidFill>
                  <a:srgbClr val="996633"/>
                </a:solidFill>
                <a:latin typeface="Times New Roman" charset="0"/>
                <a:ea typeface="ＭＳ Ｐゴシック" charset="0"/>
                <a:cs typeface="Times New Roman" charset="0"/>
                <a:sym typeface="Times New Roman" charset="0"/>
              </a:rPr>
              <a:t>Old Brain</a:t>
            </a:r>
            <a:r>
              <a:rPr lang="en-US" sz="2800">
                <a:solidFill>
                  <a:srgbClr val="996633"/>
                </a:solidFill>
                <a:latin typeface="Times New Roman" charset="0"/>
                <a:ea typeface="ＭＳ Ｐゴシック" charset="0"/>
                <a:cs typeface="Times New Roman" charset="0"/>
                <a:sym typeface="Times New Roman" charset="0"/>
              </a:rPr>
              <a:t>: Emotions, Motives, Relationship Seeking-Creating</a:t>
            </a:r>
          </a:p>
          <a:p>
            <a:pPr algn="ctr" hangingPunct="0">
              <a:lnSpc>
                <a:spcPct val="60000"/>
              </a:lnSpc>
              <a:spcBef>
                <a:spcPts val="1600"/>
              </a:spcBef>
              <a:defRPr/>
            </a:pPr>
            <a:r>
              <a:rPr lang="en-US" sz="2800">
                <a:solidFill>
                  <a:srgbClr val="006600"/>
                </a:solidFill>
                <a:latin typeface="Times New Roman" charset="0"/>
                <a:ea typeface="ＭＳ Ｐゴシック" charset="0"/>
                <a:cs typeface="Times New Roman" charset="0"/>
                <a:sym typeface="Times New Roman" charset="0"/>
              </a:rPr>
              <a:t>COMPASSION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7111" name="AutoShape 7"/>
          <p:cNvSpPr>
            <a:spLocks/>
          </p:cNvSpPr>
          <p:nvPr/>
        </p:nvSpPr>
        <p:spPr bwMode="auto">
          <a:xfrm>
            <a:off x="900113" y="2708275"/>
            <a:ext cx="5976937"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defRPr/>
            </a:pPr>
            <a:r>
              <a:rPr lang="en-US" sz="2800" i="1">
                <a:solidFill>
                  <a:srgbClr val="0033CC"/>
                </a:solidFill>
                <a:latin typeface="Times New Roman" charset="0"/>
                <a:ea typeface="ＭＳ Ｐゴシック" charset="0"/>
                <a:cs typeface="Times New Roman" charset="0"/>
                <a:sym typeface="Times New Roman" charset="0"/>
              </a:rPr>
              <a:t>New Brain</a:t>
            </a:r>
            <a:r>
              <a:rPr lang="en-US" sz="2800">
                <a:solidFill>
                  <a:srgbClr val="0033CC"/>
                </a:solidFill>
                <a:latin typeface="Times New Roman" charset="0"/>
                <a:ea typeface="ＭＳ Ｐゴシック" charset="0"/>
                <a:cs typeface="Times New Roman" charset="0"/>
                <a:sym typeface="Times New Roman" charset="0"/>
              </a:rPr>
              <a:t>: Imagination, </a:t>
            </a:r>
          </a:p>
          <a:p>
            <a:pPr algn="ctr" hangingPunct="0">
              <a:defRPr/>
            </a:pPr>
            <a:r>
              <a:rPr lang="en-US" sz="2800">
                <a:solidFill>
                  <a:srgbClr val="0033CC"/>
                </a:solidFill>
                <a:latin typeface="Times New Roman" charset="0"/>
                <a:ea typeface="ＭＳ Ｐゴシック" charset="0"/>
                <a:cs typeface="Times New Roman" charset="0"/>
                <a:sym typeface="Times New Roman" charset="0"/>
              </a:rPr>
              <a:t>Planning, Rumination, Integration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7112" name="AutoShape 8"/>
          <p:cNvSpPr>
            <a:spLocks/>
          </p:cNvSpPr>
          <p:nvPr/>
        </p:nvSpPr>
        <p:spPr bwMode="auto">
          <a:xfrm>
            <a:off x="-541338" y="260350"/>
            <a:ext cx="10009188" cy="542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lnSpc>
                <a:spcPct val="65000"/>
              </a:lnSpc>
              <a:spcBef>
                <a:spcPts val="1900"/>
              </a:spcBef>
              <a:defRPr/>
            </a:pPr>
            <a:r>
              <a:rPr lang="en-US" sz="3200">
                <a:solidFill>
                  <a:srgbClr val="CC6600"/>
                </a:solidFill>
                <a:latin typeface="Times New Roman" charset="0"/>
                <a:ea typeface="ＭＳ Ｐゴシック" charset="0"/>
                <a:cs typeface="Times New Roman" charset="0"/>
                <a:sym typeface="Times New Roman" charset="0"/>
              </a:rPr>
              <a:t>Need compassion for a very</a:t>
            </a:r>
            <a:r>
              <a:rPr lang="en-US" sz="3200" i="1">
                <a:solidFill>
                  <a:srgbClr val="CC6600"/>
                </a:solidFill>
                <a:latin typeface="Times New Roman" charset="0"/>
                <a:ea typeface="ＭＳ Ｐゴシック" charset="0"/>
                <a:cs typeface="Times New Roman" charset="0"/>
                <a:sym typeface="Times New Roman" charset="0"/>
              </a:rPr>
              <a:t> tricky </a:t>
            </a:r>
            <a:r>
              <a:rPr lang="en-US" sz="3200">
                <a:solidFill>
                  <a:srgbClr val="CC6600"/>
                </a:solidFill>
                <a:latin typeface="Times New Roman" charset="0"/>
                <a:ea typeface="ＭＳ Ｐゴシック" charset="0"/>
                <a:cs typeface="Times New Roman" charset="0"/>
                <a:sym typeface="Times New Roman" charset="0"/>
              </a:rPr>
              <a:t>brain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7113" name="Line 9"/>
          <p:cNvSpPr>
            <a:spLocks noChangeShapeType="1"/>
          </p:cNvSpPr>
          <p:nvPr/>
        </p:nvSpPr>
        <p:spPr bwMode="auto">
          <a:xfrm flipV="1">
            <a:off x="2555875" y="3573463"/>
            <a:ext cx="0" cy="503237"/>
          </a:xfrm>
          <a:prstGeom prst="line">
            <a:avLst/>
          </a:prstGeom>
          <a:noFill/>
          <a:ln w="57150" cap="flat" cmpd="sng">
            <a:solidFill>
              <a:srgbClr val="996633"/>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7114" name="Line 10"/>
          <p:cNvSpPr>
            <a:spLocks noChangeShapeType="1"/>
          </p:cNvSpPr>
          <p:nvPr/>
        </p:nvSpPr>
        <p:spPr bwMode="auto">
          <a:xfrm>
            <a:off x="5292725" y="3573463"/>
            <a:ext cx="0" cy="504825"/>
          </a:xfrm>
          <a:prstGeom prst="line">
            <a:avLst/>
          </a:prstGeom>
          <a:noFill/>
          <a:ln w="57150" cap="flat" cmpd="sng">
            <a:solidFill>
              <a:srgbClr val="0000CC"/>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7115" name="AutoShape 11"/>
          <p:cNvSpPr>
            <a:spLocks/>
          </p:cNvSpPr>
          <p:nvPr/>
        </p:nvSpPr>
        <p:spPr bwMode="auto">
          <a:xfrm>
            <a:off x="2627313" y="1773238"/>
            <a:ext cx="3168650" cy="482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600"/>
              </a:spcBef>
              <a:defRPr/>
            </a:pPr>
            <a:r>
              <a:rPr lang="en-US" sz="2800" i="1">
                <a:solidFill>
                  <a:srgbClr val="0066CC"/>
                </a:solidFill>
                <a:latin typeface="Times New Roman" charset="0"/>
                <a:ea typeface="ＭＳ Ｐゴシック" charset="0"/>
                <a:cs typeface="Times New Roman" charset="0"/>
                <a:sym typeface="Times New Roman" charset="0"/>
              </a:rPr>
              <a:t>Mindful Brain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7116" name="Line 12"/>
          <p:cNvSpPr>
            <a:spLocks noChangeShapeType="1"/>
          </p:cNvSpPr>
          <p:nvPr/>
        </p:nvSpPr>
        <p:spPr bwMode="auto">
          <a:xfrm flipV="1">
            <a:off x="2987675" y="2205038"/>
            <a:ext cx="0" cy="576262"/>
          </a:xfrm>
          <a:prstGeom prst="line">
            <a:avLst/>
          </a:prstGeom>
          <a:noFill/>
          <a:ln w="57150" cap="flat" cmpd="sng">
            <a:solidFill>
              <a:srgbClr val="00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7117" name="Line 13"/>
          <p:cNvSpPr>
            <a:spLocks noChangeShapeType="1"/>
          </p:cNvSpPr>
          <p:nvPr/>
        </p:nvSpPr>
        <p:spPr bwMode="auto">
          <a:xfrm>
            <a:off x="4716463" y="2276475"/>
            <a:ext cx="0" cy="576263"/>
          </a:xfrm>
          <a:prstGeom prst="line">
            <a:avLst/>
          </a:prstGeom>
          <a:noFill/>
          <a:ln w="57150" cap="flat" cmpd="sng">
            <a:solidFill>
              <a:srgbClr val="00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7118" name="Line 14"/>
          <p:cNvSpPr>
            <a:spLocks noChangeShapeType="1"/>
          </p:cNvSpPr>
          <p:nvPr/>
        </p:nvSpPr>
        <p:spPr bwMode="auto">
          <a:xfrm flipH="1">
            <a:off x="5362575" y="4797425"/>
            <a:ext cx="431800" cy="358775"/>
          </a:xfrm>
          <a:prstGeom prst="line">
            <a:avLst/>
          </a:prstGeom>
          <a:noFill/>
          <a:ln w="57150" cap="flat" cmpd="sng">
            <a:solidFill>
              <a:srgbClr val="008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7119" name="Line 15"/>
          <p:cNvSpPr>
            <a:spLocks noChangeShapeType="1"/>
          </p:cNvSpPr>
          <p:nvPr/>
        </p:nvSpPr>
        <p:spPr bwMode="auto">
          <a:xfrm flipH="1" flipV="1">
            <a:off x="2122488" y="4797425"/>
            <a:ext cx="576262" cy="285750"/>
          </a:xfrm>
          <a:prstGeom prst="line">
            <a:avLst/>
          </a:prstGeom>
          <a:noFill/>
          <a:ln w="57150" cap="flat" cmpd="sng">
            <a:solidFill>
              <a:srgbClr val="008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420716056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85124072" presetClass="entr" presetSubtype="0" fill="hold" grpId="0" nodeType="clickEffect">
                                  <p:stCondLst>
                                    <p:cond delay="0"/>
                                  </p:stCondLst>
                                  <p:childTnLst>
                                    <p:set>
                                      <p:cBhvr>
                                        <p:cTn id="6" dur="1" fill="hold">
                                          <p:stCondLst>
                                            <p:cond delay="499"/>
                                          </p:stCondLst>
                                        </p:cTn>
                                        <p:tgtEl>
                                          <p:spTgt spid="471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85124072" presetClass="entr" presetSubtype="0" fill="hold" nodeType="clickEffect">
                                  <p:stCondLst>
                                    <p:cond delay="0"/>
                                  </p:stCondLst>
                                  <p:childTnLst>
                                    <p:set>
                                      <p:cBhvr>
                                        <p:cTn id="10" dur="1" fill="hold">
                                          <p:stCondLst>
                                            <p:cond delay="499"/>
                                          </p:stCondLst>
                                        </p:cTn>
                                        <p:tgtEl>
                                          <p:spTgt spid="471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085124072" presetClass="entr" presetSubtype="0" fill="hold" nodeType="clickEffect">
                                  <p:stCondLst>
                                    <p:cond delay="0"/>
                                  </p:stCondLst>
                                  <p:childTnLst>
                                    <p:set>
                                      <p:cBhvr>
                                        <p:cTn id="14" dur="1" fill="hold">
                                          <p:stCondLst>
                                            <p:cond delay="499"/>
                                          </p:stCondLst>
                                        </p:cTn>
                                        <p:tgtEl>
                                          <p:spTgt spid="471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085124072" presetClass="entr" presetSubtype="0" fill="hold" grpId="0" nodeType="clickEffect">
                                  <p:stCondLst>
                                    <p:cond delay="0"/>
                                  </p:stCondLst>
                                  <p:childTnLst>
                                    <p:set>
                                      <p:cBhvr>
                                        <p:cTn id="18" dur="1" fill="hold">
                                          <p:stCondLst>
                                            <p:cond delay="499"/>
                                          </p:stCondLst>
                                        </p:cTn>
                                        <p:tgtEl>
                                          <p:spTgt spid="471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7119"/>
                                        </p:tgtEl>
                                        <p:attrNameLst>
                                          <p:attrName>style.visibility</p:attrName>
                                        </p:attrNameLst>
                                      </p:cBhvr>
                                      <p:to>
                                        <p:strVal val="visible"/>
                                      </p:to>
                                    </p:set>
                                    <p:anim calcmode="lin" valueType="num">
                                      <p:cBhvr additive="base">
                                        <p:cTn id="23" dur="500" fill="hold"/>
                                        <p:tgtEl>
                                          <p:spTgt spid="47119"/>
                                        </p:tgtEl>
                                        <p:attrNameLst>
                                          <p:attrName>ppt_x</p:attrName>
                                        </p:attrNameLst>
                                      </p:cBhvr>
                                      <p:tavLst>
                                        <p:tav tm="0">
                                          <p:val>
                                            <p:strVal val="#ppt_x"/>
                                          </p:val>
                                        </p:tav>
                                        <p:tav tm="100000">
                                          <p:val>
                                            <p:strVal val="#ppt_x"/>
                                          </p:val>
                                        </p:tav>
                                      </p:tavLst>
                                    </p:anim>
                                    <p:anim calcmode="lin" valueType="num">
                                      <p:cBhvr additive="base">
                                        <p:cTn id="24" dur="500" fill="hold"/>
                                        <p:tgtEl>
                                          <p:spTgt spid="4711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7118"/>
                                        </p:tgtEl>
                                        <p:attrNameLst>
                                          <p:attrName>style.visibility</p:attrName>
                                        </p:attrNameLst>
                                      </p:cBhvr>
                                      <p:to>
                                        <p:strVal val="visible"/>
                                      </p:to>
                                    </p:set>
                                    <p:anim calcmode="lin" valueType="num">
                                      <p:cBhvr additive="base">
                                        <p:cTn id="29" dur="500" fill="hold"/>
                                        <p:tgtEl>
                                          <p:spTgt spid="47118"/>
                                        </p:tgtEl>
                                        <p:attrNameLst>
                                          <p:attrName>ppt_x</p:attrName>
                                        </p:attrNameLst>
                                      </p:cBhvr>
                                      <p:tavLst>
                                        <p:tav tm="0">
                                          <p:val>
                                            <p:strVal val="#ppt_x"/>
                                          </p:val>
                                        </p:tav>
                                        <p:tav tm="100000">
                                          <p:val>
                                            <p:strVal val="#ppt_x"/>
                                          </p:val>
                                        </p:tav>
                                      </p:tavLst>
                                    </p:anim>
                                    <p:anim calcmode="lin" valueType="num">
                                      <p:cBhvr additive="base">
                                        <p:cTn id="30" dur="500" fill="hold"/>
                                        <p:tgtEl>
                                          <p:spTgt spid="47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utoUpdateAnimBg="0"/>
      <p:bldP spid="47115"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p:cNvSpPr>
          <p:nvPr>
            <p:ph type="title"/>
          </p:nvPr>
        </p:nvSpPr>
        <p:spPr bwMode="auto">
          <a:xfrm>
            <a:off x="685800" y="457200"/>
            <a:ext cx="7772400"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22313" eaLnBrk="1">
              <a:defRPr/>
            </a:pPr>
            <a:r>
              <a:rPr lang="en-US" sz="3100" b="1" smtClean="0">
                <a:solidFill>
                  <a:srgbClr val="FF6600"/>
                </a:solidFill>
                <a:effectLst>
                  <a:outerShdw blurRad="38100" dist="38100" dir="2700000" algn="tl">
                    <a:srgbClr val="000000"/>
                  </a:outerShdw>
                </a:effectLst>
                <a:latin typeface="Times New Roman" charset="0"/>
                <a:cs typeface="Times New Roman" charset="0"/>
                <a:sym typeface="Times New Roman" charset="0"/>
              </a:rPr>
              <a:t>Sources of behaviour</a:t>
            </a:r>
            <a:endParaRPr lang="en-US" smtClean="0"/>
          </a:p>
        </p:txBody>
      </p:sp>
      <p:sp>
        <p:nvSpPr>
          <p:cNvPr id="48130" name="Rectangle 2"/>
          <p:cNvSpPr>
            <a:spLocks noGrp="1"/>
          </p:cNvSpPr>
          <p:nvPr>
            <p:ph type="body" idx="1"/>
          </p:nvPr>
        </p:nvSpPr>
        <p:spPr bwMode="auto">
          <a:xfrm>
            <a:off x="1066800" y="1295400"/>
            <a:ext cx="7239000" cy="48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defTabSz="914400" eaLnBrk="1">
              <a:spcBef>
                <a:spcPts val="700"/>
              </a:spcBef>
              <a:buFontTx/>
              <a:buChar char="•"/>
              <a:defRPr/>
            </a:pPr>
            <a:endParaRPr lang="en-US" sz="3200" smtClean="0">
              <a:latin typeface="Times New Roman" charset="0"/>
              <a:cs typeface="Times New Roman" charset="0"/>
              <a:sym typeface="Times New Roman" charset="0"/>
            </a:endParaRPr>
          </a:p>
        </p:txBody>
      </p:sp>
      <p:grpSp>
        <p:nvGrpSpPr>
          <p:cNvPr id="71683" name="Group 3"/>
          <p:cNvGrpSpPr>
            <a:grpSpLocks/>
          </p:cNvGrpSpPr>
          <p:nvPr/>
        </p:nvGrpSpPr>
        <p:grpSpPr bwMode="auto">
          <a:xfrm>
            <a:off x="-1331913" y="0"/>
            <a:ext cx="11306176" cy="8253413"/>
            <a:chOff x="0" y="0"/>
            <a:chExt cx="11306175" cy="8253413"/>
          </a:xfrm>
        </p:grpSpPr>
        <p:sp>
          <p:nvSpPr>
            <p:cNvPr id="48132" name="AutoShape 4" descr="Parchment.jpg"/>
            <p:cNvSpPr>
              <a:spLocks/>
            </p:cNvSpPr>
            <p:nvPr/>
          </p:nvSpPr>
          <p:spPr bwMode="auto">
            <a:xfrm>
              <a:off x="0" y="0"/>
              <a:ext cx="11306175" cy="8253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lnSpc>
                  <a:spcPct val="90000"/>
                </a:lnSpc>
                <a:spcBef>
                  <a:spcPts val="500"/>
                </a:spcBef>
                <a:defRPr/>
              </a:pPr>
              <a:endParaRPr lang="en-US" sz="2400" b="1">
                <a:solidFill>
                  <a:srgbClr val="000000"/>
                </a:solidFill>
                <a:latin typeface="Times New Roman" charset="0"/>
                <a:ea typeface="ＭＳ Ｐゴシック" charset="0"/>
                <a:cs typeface="Times New Roman" charset="0"/>
                <a:sym typeface="Times New Roman" charset="0"/>
              </a:endParaRPr>
            </a:p>
          </p:txBody>
        </p:sp>
        <p:pic>
          <p:nvPicPr>
            <p:cNvPr id="48133" name="Picture 5" descr="Parch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06175" cy="8253413"/>
            </a:xfrm>
            <a:prstGeom prst="rect">
              <a:avLst/>
            </a:pr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8134" name="AutoShape 6"/>
          <p:cNvSpPr>
            <a:spLocks/>
          </p:cNvSpPr>
          <p:nvPr/>
        </p:nvSpPr>
        <p:spPr bwMode="auto">
          <a:xfrm>
            <a:off x="754063" y="4076700"/>
            <a:ext cx="6481762" cy="1404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lnSpc>
                <a:spcPct val="75000"/>
              </a:lnSpc>
              <a:spcBef>
                <a:spcPts val="1600"/>
              </a:spcBef>
              <a:defRPr/>
            </a:pPr>
            <a:r>
              <a:rPr lang="en-US" sz="2800" i="1">
                <a:solidFill>
                  <a:srgbClr val="996633"/>
                </a:solidFill>
                <a:latin typeface="Times New Roman" charset="0"/>
                <a:ea typeface="ＭＳ Ｐゴシック" charset="0"/>
                <a:cs typeface="Times New Roman" charset="0"/>
                <a:sym typeface="Times New Roman" charset="0"/>
              </a:rPr>
              <a:t>Old Brain</a:t>
            </a:r>
            <a:r>
              <a:rPr lang="en-US" sz="2800">
                <a:solidFill>
                  <a:srgbClr val="996633"/>
                </a:solidFill>
                <a:latin typeface="Times New Roman" charset="0"/>
                <a:ea typeface="ＭＳ Ｐゴシック" charset="0"/>
                <a:cs typeface="Times New Roman" charset="0"/>
                <a:sym typeface="Times New Roman" charset="0"/>
              </a:rPr>
              <a:t>: Emotions, Motives, Relationship Seeking-Creating</a:t>
            </a:r>
          </a:p>
          <a:p>
            <a:pPr algn="ctr" hangingPunct="0">
              <a:lnSpc>
                <a:spcPct val="60000"/>
              </a:lnSpc>
              <a:spcBef>
                <a:spcPts val="1900"/>
              </a:spcBef>
              <a:defRPr/>
            </a:pPr>
            <a:r>
              <a:rPr lang="en-US" sz="3200">
                <a:solidFill>
                  <a:srgbClr val="A50021"/>
                </a:solidFill>
                <a:latin typeface="Times New Roman" charset="0"/>
                <a:ea typeface="ＭＳ Ｐゴシック" charset="0"/>
                <a:cs typeface="Times New Roman" charset="0"/>
                <a:sym typeface="Times New Roman" charset="0"/>
              </a:rPr>
              <a:t>Competitive</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8135" name="AutoShape 7"/>
          <p:cNvSpPr>
            <a:spLocks/>
          </p:cNvSpPr>
          <p:nvPr/>
        </p:nvSpPr>
        <p:spPr bwMode="auto">
          <a:xfrm>
            <a:off x="900113" y="2708275"/>
            <a:ext cx="5976937"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defRPr/>
            </a:pPr>
            <a:r>
              <a:rPr lang="en-US" sz="2800" i="1">
                <a:solidFill>
                  <a:srgbClr val="0033CC"/>
                </a:solidFill>
                <a:latin typeface="Times New Roman" charset="0"/>
                <a:ea typeface="ＭＳ Ｐゴシック" charset="0"/>
                <a:cs typeface="Times New Roman" charset="0"/>
                <a:sym typeface="Times New Roman" charset="0"/>
              </a:rPr>
              <a:t>New Brain</a:t>
            </a:r>
            <a:r>
              <a:rPr lang="en-US" sz="2800">
                <a:solidFill>
                  <a:srgbClr val="0033CC"/>
                </a:solidFill>
                <a:latin typeface="Times New Roman" charset="0"/>
                <a:ea typeface="ＭＳ Ｐゴシック" charset="0"/>
                <a:cs typeface="Times New Roman" charset="0"/>
                <a:sym typeface="Times New Roman" charset="0"/>
              </a:rPr>
              <a:t>: Imagination, </a:t>
            </a:r>
          </a:p>
          <a:p>
            <a:pPr algn="ctr" hangingPunct="0">
              <a:defRPr/>
            </a:pPr>
            <a:r>
              <a:rPr lang="en-US" sz="2800">
                <a:solidFill>
                  <a:srgbClr val="0033CC"/>
                </a:solidFill>
                <a:latin typeface="Times New Roman" charset="0"/>
                <a:ea typeface="ＭＳ Ｐゴシック" charset="0"/>
                <a:cs typeface="Times New Roman" charset="0"/>
                <a:sym typeface="Times New Roman" charset="0"/>
              </a:rPr>
              <a:t>Planning, Rumination, Integration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8136" name="AutoShape 8"/>
          <p:cNvSpPr>
            <a:spLocks/>
          </p:cNvSpPr>
          <p:nvPr/>
        </p:nvSpPr>
        <p:spPr bwMode="auto">
          <a:xfrm>
            <a:off x="-541338" y="260350"/>
            <a:ext cx="10009188" cy="542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lnSpc>
                <a:spcPct val="65000"/>
              </a:lnSpc>
              <a:spcBef>
                <a:spcPts val="1900"/>
              </a:spcBef>
              <a:defRPr/>
            </a:pPr>
            <a:r>
              <a:rPr lang="en-US" sz="3200">
                <a:solidFill>
                  <a:srgbClr val="CC6600"/>
                </a:solidFill>
                <a:latin typeface="Times New Roman" charset="0"/>
                <a:ea typeface="ＭＳ Ｐゴシック" charset="0"/>
                <a:cs typeface="Times New Roman" charset="0"/>
                <a:sym typeface="Times New Roman" charset="0"/>
              </a:rPr>
              <a:t>Need compassion for a very</a:t>
            </a:r>
            <a:r>
              <a:rPr lang="en-US" sz="3200" i="1">
                <a:solidFill>
                  <a:srgbClr val="CC6600"/>
                </a:solidFill>
                <a:latin typeface="Times New Roman" charset="0"/>
                <a:ea typeface="ＭＳ Ｐゴシック" charset="0"/>
                <a:cs typeface="Times New Roman" charset="0"/>
                <a:sym typeface="Times New Roman" charset="0"/>
              </a:rPr>
              <a:t> tricky </a:t>
            </a:r>
            <a:r>
              <a:rPr lang="en-US" sz="3200">
                <a:solidFill>
                  <a:srgbClr val="CC6600"/>
                </a:solidFill>
                <a:latin typeface="Times New Roman" charset="0"/>
                <a:ea typeface="ＭＳ Ｐゴシック" charset="0"/>
                <a:cs typeface="Times New Roman" charset="0"/>
                <a:sym typeface="Times New Roman" charset="0"/>
              </a:rPr>
              <a:t>brain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8137" name="Line 9"/>
          <p:cNvSpPr>
            <a:spLocks noChangeShapeType="1"/>
          </p:cNvSpPr>
          <p:nvPr/>
        </p:nvSpPr>
        <p:spPr bwMode="auto">
          <a:xfrm flipV="1">
            <a:off x="2555875" y="3573463"/>
            <a:ext cx="0" cy="503237"/>
          </a:xfrm>
          <a:prstGeom prst="line">
            <a:avLst/>
          </a:prstGeom>
          <a:noFill/>
          <a:ln w="57150" cap="flat" cmpd="sng">
            <a:solidFill>
              <a:srgbClr val="FF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8138" name="Line 10"/>
          <p:cNvSpPr>
            <a:spLocks noChangeShapeType="1"/>
          </p:cNvSpPr>
          <p:nvPr/>
        </p:nvSpPr>
        <p:spPr bwMode="auto">
          <a:xfrm>
            <a:off x="5292725" y="3573463"/>
            <a:ext cx="0" cy="504825"/>
          </a:xfrm>
          <a:prstGeom prst="line">
            <a:avLst/>
          </a:prstGeom>
          <a:noFill/>
          <a:ln w="57150" cap="flat" cmpd="sng">
            <a:solidFill>
              <a:srgbClr val="0000CC"/>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8139" name="AutoShape 11"/>
          <p:cNvSpPr>
            <a:spLocks/>
          </p:cNvSpPr>
          <p:nvPr/>
        </p:nvSpPr>
        <p:spPr bwMode="auto">
          <a:xfrm>
            <a:off x="2627313" y="1773238"/>
            <a:ext cx="3168650" cy="482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600"/>
              </a:spcBef>
              <a:defRPr/>
            </a:pPr>
            <a:r>
              <a:rPr lang="en-US" sz="2800" i="1">
                <a:solidFill>
                  <a:srgbClr val="0066CC"/>
                </a:solidFill>
                <a:latin typeface="Times New Roman" charset="0"/>
                <a:ea typeface="ＭＳ Ｐゴシック" charset="0"/>
                <a:cs typeface="Times New Roman" charset="0"/>
                <a:sym typeface="Times New Roman" charset="0"/>
              </a:rPr>
              <a:t>Mindful Brain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48140" name="Line 12"/>
          <p:cNvSpPr>
            <a:spLocks noChangeShapeType="1"/>
          </p:cNvSpPr>
          <p:nvPr/>
        </p:nvSpPr>
        <p:spPr bwMode="auto">
          <a:xfrm flipV="1">
            <a:off x="2987675" y="2205038"/>
            <a:ext cx="0" cy="576262"/>
          </a:xfrm>
          <a:prstGeom prst="line">
            <a:avLst/>
          </a:prstGeom>
          <a:noFill/>
          <a:ln w="57150" cap="flat" cmpd="sng">
            <a:solidFill>
              <a:srgbClr val="00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8141" name="Line 13"/>
          <p:cNvSpPr>
            <a:spLocks noChangeShapeType="1"/>
          </p:cNvSpPr>
          <p:nvPr/>
        </p:nvSpPr>
        <p:spPr bwMode="auto">
          <a:xfrm>
            <a:off x="4716463" y="2276475"/>
            <a:ext cx="0" cy="576263"/>
          </a:xfrm>
          <a:prstGeom prst="line">
            <a:avLst/>
          </a:prstGeom>
          <a:noFill/>
          <a:ln w="57150" cap="flat" cmpd="sng">
            <a:solidFill>
              <a:srgbClr val="0000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8142" name="Line 14"/>
          <p:cNvSpPr>
            <a:spLocks noChangeShapeType="1"/>
          </p:cNvSpPr>
          <p:nvPr/>
        </p:nvSpPr>
        <p:spPr bwMode="auto">
          <a:xfrm flipH="1">
            <a:off x="5362575" y="4797425"/>
            <a:ext cx="431800" cy="358775"/>
          </a:xfrm>
          <a:prstGeom prst="line">
            <a:avLst/>
          </a:prstGeom>
          <a:noFill/>
          <a:ln w="57150" cap="flat" cmpd="sng">
            <a:solidFill>
              <a:srgbClr val="A5002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48143" name="Line 15"/>
          <p:cNvSpPr>
            <a:spLocks noChangeShapeType="1"/>
          </p:cNvSpPr>
          <p:nvPr/>
        </p:nvSpPr>
        <p:spPr bwMode="auto">
          <a:xfrm flipH="1" flipV="1">
            <a:off x="2122488" y="4797425"/>
            <a:ext cx="576262" cy="285750"/>
          </a:xfrm>
          <a:prstGeom prst="line">
            <a:avLst/>
          </a:prstGeom>
          <a:noFill/>
          <a:ln w="57150" cap="flat" cmpd="sng">
            <a:solidFill>
              <a:srgbClr val="A5002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367967434"/>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1"/>
          <p:cNvSpPr>
            <a:spLocks noGrp="1"/>
          </p:cNvSpPr>
          <p:nvPr>
            <p:ph type="title"/>
          </p:nvPr>
        </p:nvSpPr>
        <p:spPr bwMode="auto">
          <a:xfrm>
            <a:off x="755650" y="476250"/>
            <a:ext cx="7772400"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803275" eaLnBrk="1">
              <a:defRPr/>
            </a:pPr>
            <a:r>
              <a:rPr lang="en-US" sz="31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Understanding our Motives and Emotions</a:t>
            </a:r>
            <a:endParaRPr lang="en-US" smtClean="0"/>
          </a:p>
        </p:txBody>
      </p:sp>
      <p:sp>
        <p:nvSpPr>
          <p:cNvPr id="66562" name="Rectangle 2"/>
          <p:cNvSpPr>
            <a:spLocks noGrp="1"/>
          </p:cNvSpPr>
          <p:nvPr>
            <p:ph type="body" idx="1"/>
          </p:nvPr>
        </p:nvSpPr>
        <p:spPr bwMode="auto">
          <a:xfrm>
            <a:off x="395288" y="1484313"/>
            <a:ext cx="8280400" cy="48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90488" indent="-90488" defTabSz="914400" eaLnBrk="1">
              <a:lnSpc>
                <a:spcPct val="90000"/>
              </a:lnSpc>
              <a:spcBef>
                <a:spcPts val="500"/>
              </a:spcBef>
              <a:defRPr/>
            </a:pP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Motives and their social mentalities evolved because they help animals to survive and leave genes behind</a:t>
            </a:r>
          </a:p>
          <a:p>
            <a:pPr marL="90488" indent="-90488" defTabSz="914400" eaLnBrk="1">
              <a:lnSpc>
                <a:spcPct val="90000"/>
              </a:lnSpc>
              <a:spcBef>
                <a:spcPts val="700"/>
              </a:spcBef>
              <a:defRPr/>
            </a:pPr>
            <a:endPar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90488" indent="-90488" defTabSz="914400" eaLnBrk="1">
              <a:lnSpc>
                <a:spcPct val="90000"/>
              </a:lnSpc>
              <a:spcBef>
                <a:spcPts val="500"/>
              </a:spcBef>
              <a:defRPr/>
            </a:pP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Emotions guide us to our (social) goals, respond if we are succeeding or threatened</a:t>
            </a:r>
          </a:p>
          <a:p>
            <a:pPr marL="90488" indent="-90488" defTabSz="914400" eaLnBrk="1">
              <a:lnSpc>
                <a:spcPct val="90000"/>
              </a:lnSpc>
              <a:spcBef>
                <a:spcPts val="700"/>
              </a:spcBef>
              <a:defRPr/>
            </a:pPr>
            <a:endPar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90488" indent="-90488" algn="ctr" defTabSz="914400" eaLnBrk="1">
              <a:lnSpc>
                <a:spcPct val="90000"/>
              </a:lnSpc>
              <a:spcBef>
                <a:spcPts val="600"/>
              </a:spcBef>
              <a:defRPr/>
            </a:pPr>
            <a:r>
              <a:rPr lang="en-US" sz="28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There are three types of emotion regulation</a:t>
            </a:r>
          </a:p>
          <a:p>
            <a:pPr marL="90488" indent="-90488" algn="ctr" defTabSz="914400" eaLnBrk="1">
              <a:lnSpc>
                <a:spcPct val="90000"/>
              </a:lnSpc>
              <a:spcBef>
                <a:spcPts val="700"/>
              </a:spcBef>
              <a:defRPr/>
            </a:pPr>
            <a:endPar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90488" indent="-90488" defTabSz="914400" eaLnBrk="1">
              <a:lnSpc>
                <a:spcPct val="90000"/>
              </a:lnSpc>
              <a:spcBef>
                <a:spcPts val="500"/>
              </a:spcBef>
              <a:buClr>
                <a:srgbClr val="FFFFFF"/>
              </a:buClr>
              <a:buFontTx/>
              <a:buAutoNum type="arabicPeriod"/>
              <a:defRPr/>
            </a:pP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Those that focus on threat and self-protection</a:t>
            </a:r>
          </a:p>
          <a:p>
            <a:pPr marL="90488" indent="-90488" defTabSz="914400" eaLnBrk="1">
              <a:lnSpc>
                <a:spcPct val="90000"/>
              </a:lnSpc>
              <a:spcBef>
                <a:spcPts val="500"/>
              </a:spcBef>
              <a:buClr>
                <a:srgbClr val="FFFFFF"/>
              </a:buClr>
              <a:buFontTx/>
              <a:buAutoNum type="arabicPeriod"/>
              <a:defRPr/>
            </a:pP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Those that focus on doing and achieving</a:t>
            </a:r>
          </a:p>
          <a:p>
            <a:pPr marL="90488" indent="-90488" defTabSz="914400" eaLnBrk="1">
              <a:lnSpc>
                <a:spcPct val="90000"/>
              </a:lnSpc>
              <a:spcBef>
                <a:spcPts val="500"/>
              </a:spcBef>
              <a:buClr>
                <a:srgbClr val="FFFFFF"/>
              </a:buClr>
              <a:buFontTx/>
              <a:buAutoNum type="arabicPeriod"/>
              <a:defRPr/>
            </a:pP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Those that focus on contentment and feeling safe</a:t>
            </a:r>
            <a:endParaRPr lang="en-US" smtClean="0"/>
          </a:p>
        </p:txBody>
      </p:sp>
      <p:pic>
        <p:nvPicPr>
          <p:cNvPr id="66563" name="Picture 3"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667625" y="5661025"/>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954380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 calcmode="lin" valueType="num">
                                      <p:cBhvr additive="base">
                                        <p:cTn id="7" dur="500" fill="hold"/>
                                        <p:tgtEl>
                                          <p:spTgt spid="66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2">
                                            <p:txEl>
                                              <p:pRg st="2" end="2"/>
                                            </p:txEl>
                                          </p:spTgt>
                                        </p:tgtEl>
                                        <p:attrNameLst>
                                          <p:attrName>style.visibility</p:attrName>
                                        </p:attrNameLst>
                                      </p:cBhvr>
                                      <p:to>
                                        <p:strVal val="visible"/>
                                      </p:to>
                                    </p:set>
                                    <p:anim calcmode="lin" valueType="num">
                                      <p:cBhvr additive="base">
                                        <p:cTn id="13" dur="500" fill="hold"/>
                                        <p:tgtEl>
                                          <p:spTgt spid="665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2">
                                            <p:txEl>
                                              <p:pRg st="4" end="4"/>
                                            </p:txEl>
                                          </p:spTgt>
                                        </p:tgtEl>
                                        <p:attrNameLst>
                                          <p:attrName>style.visibility</p:attrName>
                                        </p:attrNameLst>
                                      </p:cBhvr>
                                      <p:to>
                                        <p:strVal val="visible"/>
                                      </p:to>
                                    </p:set>
                                    <p:anim calcmode="lin" valueType="num">
                                      <p:cBhvr additive="base">
                                        <p:cTn id="19" dur="500" fill="hold"/>
                                        <p:tgtEl>
                                          <p:spTgt spid="6656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2">
                                            <p:txEl>
                                              <p:pRg st="6" end="6"/>
                                            </p:txEl>
                                          </p:spTgt>
                                        </p:tgtEl>
                                        <p:attrNameLst>
                                          <p:attrName>style.visibility</p:attrName>
                                        </p:attrNameLst>
                                      </p:cBhvr>
                                      <p:to>
                                        <p:strVal val="visible"/>
                                      </p:to>
                                    </p:set>
                                    <p:anim calcmode="lin" valueType="num">
                                      <p:cBhvr additive="base">
                                        <p:cTn id="25" dur="500" fill="hold"/>
                                        <p:tgtEl>
                                          <p:spTgt spid="6656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2">
                                            <p:txEl>
                                              <p:pRg st="7" end="7"/>
                                            </p:txEl>
                                          </p:spTgt>
                                        </p:tgtEl>
                                        <p:attrNameLst>
                                          <p:attrName>style.visibility</p:attrName>
                                        </p:attrNameLst>
                                      </p:cBhvr>
                                      <p:to>
                                        <p:strVal val="visible"/>
                                      </p:to>
                                    </p:set>
                                    <p:anim calcmode="lin" valueType="num">
                                      <p:cBhvr additive="base">
                                        <p:cTn id="31" dur="500" fill="hold"/>
                                        <p:tgtEl>
                                          <p:spTgt spid="6656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6562">
                                            <p:txEl>
                                              <p:pRg st="8" end="8"/>
                                            </p:txEl>
                                          </p:spTgt>
                                        </p:tgtEl>
                                        <p:attrNameLst>
                                          <p:attrName>style.visibility</p:attrName>
                                        </p:attrNameLst>
                                      </p:cBhvr>
                                      <p:to>
                                        <p:strVal val="visible"/>
                                      </p:to>
                                    </p:set>
                                    <p:anim calcmode="lin" valueType="num">
                                      <p:cBhvr additive="base">
                                        <p:cTn id="37" dur="500" fill="hold"/>
                                        <p:tgtEl>
                                          <p:spTgt spid="6656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6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p:cNvSpPr>
          <p:nvPr>
            <p:ph type="title"/>
          </p:nvPr>
        </p:nvSpPr>
        <p:spPr bwMode="auto">
          <a:xfrm>
            <a:off x="1187450" y="381000"/>
            <a:ext cx="6584950" cy="4556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22313" eaLnBrk="1">
              <a:defRPr/>
            </a:pPr>
            <a:r>
              <a:rPr lang="en-US" sz="25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Types of Affect Regulator Systems</a:t>
            </a:r>
            <a:endParaRPr lang="en-US" smtClean="0"/>
          </a:p>
        </p:txBody>
      </p:sp>
      <p:sp>
        <p:nvSpPr>
          <p:cNvPr id="67586" name="AutoShape 2"/>
          <p:cNvSpPr>
            <a:spLocks/>
          </p:cNvSpPr>
          <p:nvPr/>
        </p:nvSpPr>
        <p:spPr bwMode="auto">
          <a:xfrm>
            <a:off x="538163" y="1773238"/>
            <a:ext cx="3241675" cy="23018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effectLst>
                <a:outerShdw blurRad="38100" dist="38100" dir="2700000" algn="tl">
                  <a:srgbClr val="DDDDDD"/>
                </a:outerShdw>
              </a:effectLst>
              <a:latin typeface="Times New Roman" charset="0"/>
              <a:ea typeface="ＭＳ Ｐゴシック" charset="0"/>
              <a:cs typeface="Times New Roman" charset="0"/>
              <a:sym typeface="Times New Roman" charset="0"/>
            </a:endParaRPr>
          </a:p>
        </p:txBody>
      </p:sp>
      <p:sp>
        <p:nvSpPr>
          <p:cNvPr id="67587" name="AutoShape 3"/>
          <p:cNvSpPr>
            <a:spLocks/>
          </p:cNvSpPr>
          <p:nvPr/>
        </p:nvSpPr>
        <p:spPr bwMode="auto">
          <a:xfrm>
            <a:off x="5435600" y="1628775"/>
            <a:ext cx="3240088" cy="21605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endParaRPr lang="en-US" sz="1200">
              <a:solidFill>
                <a:srgbClr val="000066"/>
              </a:solidFill>
              <a:latin typeface="Times New Roman" charset="0"/>
              <a:ea typeface="ＭＳ Ｐゴシック" charset="0"/>
              <a:cs typeface="Times New Roman" charset="0"/>
              <a:sym typeface="Times New Roman" charset="0"/>
            </a:endParaRPr>
          </a:p>
        </p:txBody>
      </p:sp>
      <p:sp>
        <p:nvSpPr>
          <p:cNvPr id="67588" name="AutoShape 4"/>
          <p:cNvSpPr>
            <a:spLocks/>
          </p:cNvSpPr>
          <p:nvPr/>
        </p:nvSpPr>
        <p:spPr bwMode="auto">
          <a:xfrm>
            <a:off x="827088" y="2060575"/>
            <a:ext cx="2667000" cy="1844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200"/>
              </a:spcBef>
              <a:defRPr/>
            </a:pPr>
            <a:r>
              <a:rPr lang="en-US" sz="2000">
                <a:solidFill>
                  <a:srgbClr val="3333CC"/>
                </a:solidFill>
                <a:latin typeface="Times New Roman" charset="0"/>
                <a:ea typeface="ＭＳ Ｐゴシック" charset="0"/>
                <a:cs typeface="Times New Roman" charset="0"/>
                <a:sym typeface="Times New Roman" charset="0"/>
              </a:rPr>
              <a:t>Incentive/resource- focused</a:t>
            </a:r>
          </a:p>
          <a:p>
            <a:pPr algn="ctr" hangingPunct="0">
              <a:spcBef>
                <a:spcPts val="1200"/>
              </a:spcBef>
              <a:defRPr/>
            </a:pPr>
            <a:r>
              <a:rPr lang="en-US" sz="2000">
                <a:solidFill>
                  <a:srgbClr val="3333CC"/>
                </a:solidFill>
                <a:latin typeface="Times New Roman" charset="0"/>
                <a:ea typeface="ＭＳ Ｐゴシック" charset="0"/>
                <a:cs typeface="Times New Roman" charset="0"/>
                <a:sym typeface="Times New Roman" charset="0"/>
              </a:rPr>
              <a:t>Wanting, pursuing, achieving, consuming</a:t>
            </a:r>
          </a:p>
          <a:p>
            <a:pPr algn="ctr" hangingPunct="0">
              <a:spcBef>
                <a:spcPts val="1200"/>
              </a:spcBef>
              <a:defRPr/>
            </a:pPr>
            <a:r>
              <a:rPr lang="en-US" sz="2000">
                <a:solidFill>
                  <a:srgbClr val="3333CC"/>
                </a:solidFill>
                <a:latin typeface="Times New Roman" charset="0"/>
                <a:ea typeface="ＭＳ Ｐゴシック" charset="0"/>
                <a:cs typeface="Times New Roman" charset="0"/>
                <a:sym typeface="Times New Roman" charset="0"/>
              </a:rPr>
              <a:t> Activating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67589" name="AutoShape 5"/>
          <p:cNvSpPr>
            <a:spLocks/>
          </p:cNvSpPr>
          <p:nvPr/>
        </p:nvSpPr>
        <p:spPr bwMode="auto">
          <a:xfrm>
            <a:off x="5580063" y="1773238"/>
            <a:ext cx="2833687" cy="1730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defRPr/>
            </a:pPr>
            <a:r>
              <a:rPr lang="en-US" sz="2000">
                <a:solidFill>
                  <a:srgbClr val="339933"/>
                </a:solidFill>
                <a:latin typeface="Times New Roman" charset="0"/>
                <a:ea typeface="ＭＳ Ｐゴシック" charset="0"/>
                <a:cs typeface="Times New Roman" charset="0"/>
                <a:sym typeface="Times New Roman" charset="0"/>
              </a:rPr>
              <a:t>Non-wanting/</a:t>
            </a:r>
          </a:p>
          <a:p>
            <a:pPr algn="ctr" hangingPunct="0">
              <a:defRPr/>
            </a:pPr>
            <a:r>
              <a:rPr lang="en-US" sz="2000">
                <a:solidFill>
                  <a:srgbClr val="339933"/>
                </a:solidFill>
                <a:latin typeface="Times New Roman" charset="0"/>
                <a:ea typeface="ＭＳ Ｐゴシック" charset="0"/>
                <a:cs typeface="Times New Roman" charset="0"/>
                <a:sym typeface="Times New Roman" charset="0"/>
              </a:rPr>
              <a:t>Affiliative focused</a:t>
            </a:r>
          </a:p>
          <a:p>
            <a:pPr algn="ctr" hangingPunct="0">
              <a:defRPr/>
            </a:pPr>
            <a:endParaRPr lang="en-US" sz="2000">
              <a:solidFill>
                <a:srgbClr val="339933"/>
              </a:solidFill>
              <a:latin typeface="Times New Roman" charset="0"/>
              <a:ea typeface="ＭＳ Ｐゴシック" charset="0"/>
              <a:cs typeface="Times New Roman" charset="0"/>
              <a:sym typeface="Times New Roman" charset="0"/>
            </a:endParaRPr>
          </a:p>
          <a:p>
            <a:pPr algn="ctr" hangingPunct="0">
              <a:defRPr/>
            </a:pPr>
            <a:r>
              <a:rPr lang="en-US" sz="2000">
                <a:solidFill>
                  <a:srgbClr val="339933"/>
                </a:solidFill>
                <a:latin typeface="Times New Roman" charset="0"/>
                <a:ea typeface="ＭＳ Ｐゴシック" charset="0"/>
                <a:cs typeface="Times New Roman" charset="0"/>
                <a:sym typeface="Times New Roman" charset="0"/>
              </a:rPr>
              <a:t>Safeness-kindness</a:t>
            </a:r>
          </a:p>
          <a:p>
            <a:pPr algn="ctr" hangingPunct="0">
              <a:defRPr/>
            </a:pPr>
            <a:endParaRPr lang="en-US" sz="1200">
              <a:solidFill>
                <a:srgbClr val="339933"/>
              </a:solidFill>
              <a:latin typeface="Times New Roman" charset="0"/>
              <a:ea typeface="ＭＳ Ｐゴシック" charset="0"/>
              <a:cs typeface="Times New Roman" charset="0"/>
              <a:sym typeface="Times New Roman" charset="0"/>
            </a:endParaRPr>
          </a:p>
          <a:p>
            <a:pPr algn="ctr" hangingPunct="0">
              <a:defRPr/>
            </a:pPr>
            <a:r>
              <a:rPr lang="en-US" sz="2000">
                <a:solidFill>
                  <a:srgbClr val="339933"/>
                </a:solidFill>
                <a:latin typeface="Times New Roman" charset="0"/>
                <a:ea typeface="ＭＳ Ｐゴシック" charset="0"/>
                <a:cs typeface="Times New Roman" charset="0"/>
                <a:sym typeface="Times New Roman" charset="0"/>
              </a:rPr>
              <a:t>Soothing</a:t>
            </a:r>
            <a:endParaRPr lang="en-US" sz="2400" b="1">
              <a:solidFill>
                <a:srgbClr val="000000"/>
              </a:solidFill>
              <a:latin typeface="Times New Roman" charset="0"/>
              <a:ea typeface="ＭＳ Ｐゴシック" charset="0"/>
              <a:cs typeface="Times New Roman" charset="0"/>
              <a:sym typeface="Times New Roman" charset="0"/>
            </a:endParaRPr>
          </a:p>
        </p:txBody>
      </p:sp>
      <p:grpSp>
        <p:nvGrpSpPr>
          <p:cNvPr id="88070" name="Group 6"/>
          <p:cNvGrpSpPr>
            <a:grpSpLocks/>
          </p:cNvGrpSpPr>
          <p:nvPr/>
        </p:nvGrpSpPr>
        <p:grpSpPr bwMode="auto">
          <a:xfrm>
            <a:off x="2771775" y="3933825"/>
            <a:ext cx="3816350" cy="2232025"/>
            <a:chOff x="0" y="0"/>
            <a:chExt cx="3816351" cy="2232025"/>
          </a:xfrm>
        </p:grpSpPr>
        <p:sp>
          <p:nvSpPr>
            <p:cNvPr id="67591" name="AutoShape 7"/>
            <p:cNvSpPr>
              <a:spLocks/>
            </p:cNvSpPr>
            <p:nvPr/>
          </p:nvSpPr>
          <p:spPr bwMode="auto">
            <a:xfrm>
              <a:off x="0" y="0"/>
              <a:ext cx="3816351" cy="22320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lnSpc>
                  <a:spcPct val="130000"/>
                </a:lnSpc>
                <a:defRPr/>
              </a:pPr>
              <a:endParaRPr lang="en-US" sz="2000">
                <a:solidFill>
                  <a:srgbClr val="800000"/>
                </a:solidFill>
                <a:effectLst>
                  <a:outerShdw blurRad="38100" dist="38100" dir="2700000" algn="tl">
                    <a:srgbClr val="DDDDDD"/>
                  </a:outerShdw>
                </a:effectLst>
                <a:latin typeface="Times New Roman" charset="0"/>
                <a:ea typeface="ＭＳ Ｐゴシック" charset="0"/>
                <a:cs typeface="Times New Roman" charset="0"/>
                <a:sym typeface="Times New Roman" charset="0"/>
              </a:endParaRPr>
            </a:p>
          </p:txBody>
        </p:sp>
        <p:sp>
          <p:nvSpPr>
            <p:cNvPr id="67592" name="AutoShape 8"/>
            <p:cNvSpPr>
              <a:spLocks/>
            </p:cNvSpPr>
            <p:nvPr/>
          </p:nvSpPr>
          <p:spPr bwMode="auto">
            <a:xfrm>
              <a:off x="790575" y="334963"/>
              <a:ext cx="2235201" cy="156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r>
                <a:rPr lang="en-US" sz="2000">
                  <a:solidFill>
                    <a:srgbClr val="800000"/>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Threat-focused </a:t>
              </a:r>
            </a:p>
            <a:p>
              <a:pPr algn="ctr" hangingPunct="0">
                <a:defRPr/>
              </a:pPr>
              <a:endParaRPr lang="en-US">
                <a:solidFill>
                  <a:srgbClr val="800000"/>
                </a:solidFill>
                <a:effectLst>
                  <a:outerShdw blurRad="38100" dist="38100" dir="2700000" algn="tl">
                    <a:srgbClr val="000000"/>
                  </a:outerShdw>
                </a:effectLst>
                <a:latin typeface="Times New Roman" charset="0"/>
                <a:ea typeface="ＭＳ Ｐゴシック" charset="0"/>
                <a:cs typeface="Times New Roman" charset="0"/>
                <a:sym typeface="Times New Roman" charset="0"/>
              </a:endParaRPr>
            </a:p>
            <a:p>
              <a:pPr algn="ctr" hangingPunct="0">
                <a:defRPr/>
              </a:pPr>
              <a:r>
                <a:rPr lang="en-US" sz="2000">
                  <a:solidFill>
                    <a:srgbClr val="800000"/>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Protection and</a:t>
              </a:r>
            </a:p>
            <a:p>
              <a:pPr algn="ctr" hangingPunct="0">
                <a:lnSpc>
                  <a:spcPct val="130000"/>
                </a:lnSpc>
                <a:defRPr/>
              </a:pPr>
              <a:r>
                <a:rPr lang="en-US" sz="2000">
                  <a:solidFill>
                    <a:srgbClr val="800000"/>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Safety-seeking</a:t>
              </a:r>
            </a:p>
            <a:p>
              <a:pPr algn="ctr" hangingPunct="0">
                <a:lnSpc>
                  <a:spcPct val="130000"/>
                </a:lnSpc>
                <a:defRPr/>
              </a:pPr>
              <a:r>
                <a:rPr lang="en-US" sz="2000">
                  <a:solidFill>
                    <a:srgbClr val="800000"/>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Activating/inhibiting</a:t>
              </a:r>
              <a:endParaRPr lang="en-US" sz="2400" b="1">
                <a:solidFill>
                  <a:srgbClr val="000000"/>
                </a:solidFill>
                <a:latin typeface="Times New Roman" charset="0"/>
                <a:ea typeface="ＭＳ Ｐゴシック" charset="0"/>
                <a:cs typeface="Times New Roman" charset="0"/>
                <a:sym typeface="Times New Roman" charset="0"/>
              </a:endParaRPr>
            </a:p>
          </p:txBody>
        </p:sp>
      </p:grpSp>
      <p:sp>
        <p:nvSpPr>
          <p:cNvPr id="67593" name="Line 9"/>
          <p:cNvSpPr>
            <a:spLocks noChangeShapeType="1"/>
          </p:cNvSpPr>
          <p:nvPr/>
        </p:nvSpPr>
        <p:spPr bwMode="auto">
          <a:xfrm>
            <a:off x="3924300" y="2925763"/>
            <a:ext cx="1446213" cy="0"/>
          </a:xfrm>
          <a:prstGeom prst="line">
            <a:avLst/>
          </a:prstGeom>
          <a:noFill/>
          <a:ln w="38100" cap="flat" cmpd="sng">
            <a:solidFill>
              <a:srgbClr val="FFFFCC"/>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67594" name="Line 10"/>
          <p:cNvSpPr>
            <a:spLocks noChangeShapeType="1"/>
          </p:cNvSpPr>
          <p:nvPr/>
        </p:nvSpPr>
        <p:spPr bwMode="auto">
          <a:xfrm flipH="1">
            <a:off x="3851275" y="2565400"/>
            <a:ext cx="1368425" cy="0"/>
          </a:xfrm>
          <a:prstGeom prst="line">
            <a:avLst/>
          </a:prstGeom>
          <a:noFill/>
          <a:ln w="38100" cap="flat" cmpd="sng">
            <a:solidFill>
              <a:srgbClr val="FFFFCC"/>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67595" name="Line 11"/>
          <p:cNvSpPr>
            <a:spLocks noChangeShapeType="1"/>
          </p:cNvSpPr>
          <p:nvPr/>
        </p:nvSpPr>
        <p:spPr bwMode="auto">
          <a:xfrm>
            <a:off x="2338388" y="4148138"/>
            <a:ext cx="503237" cy="506412"/>
          </a:xfrm>
          <a:prstGeom prst="line">
            <a:avLst/>
          </a:prstGeom>
          <a:noFill/>
          <a:ln w="38100" cap="flat" cmpd="sng">
            <a:solidFill>
              <a:srgbClr val="FFFFCC"/>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67596" name="Line 12"/>
          <p:cNvSpPr>
            <a:spLocks noChangeShapeType="1"/>
          </p:cNvSpPr>
          <p:nvPr/>
        </p:nvSpPr>
        <p:spPr bwMode="auto">
          <a:xfrm flipH="1" flipV="1">
            <a:off x="2619375" y="4076700"/>
            <a:ext cx="358775" cy="360363"/>
          </a:xfrm>
          <a:prstGeom prst="line">
            <a:avLst/>
          </a:prstGeom>
          <a:noFill/>
          <a:ln w="38100" cap="flat" cmpd="sng">
            <a:solidFill>
              <a:srgbClr val="FFFFCC"/>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67597" name="Line 13"/>
          <p:cNvSpPr>
            <a:spLocks noChangeShapeType="1"/>
          </p:cNvSpPr>
          <p:nvPr/>
        </p:nvSpPr>
        <p:spPr bwMode="auto">
          <a:xfrm flipH="1">
            <a:off x="6226175" y="3789363"/>
            <a:ext cx="503238" cy="574675"/>
          </a:xfrm>
          <a:prstGeom prst="line">
            <a:avLst/>
          </a:prstGeom>
          <a:noFill/>
          <a:ln w="38100" cap="flat" cmpd="sng">
            <a:solidFill>
              <a:srgbClr val="FFFFCC"/>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67598" name="Line 14"/>
          <p:cNvSpPr>
            <a:spLocks noChangeShapeType="1"/>
          </p:cNvSpPr>
          <p:nvPr/>
        </p:nvSpPr>
        <p:spPr bwMode="auto">
          <a:xfrm flipV="1">
            <a:off x="6011863" y="3752850"/>
            <a:ext cx="360362" cy="358775"/>
          </a:xfrm>
          <a:prstGeom prst="line">
            <a:avLst/>
          </a:prstGeom>
          <a:noFill/>
          <a:ln w="38100" cap="flat" cmpd="sng">
            <a:solidFill>
              <a:srgbClr val="FFFFCC"/>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67599" name="AutoShape 15"/>
          <p:cNvSpPr>
            <a:spLocks/>
          </p:cNvSpPr>
          <p:nvPr/>
        </p:nvSpPr>
        <p:spPr bwMode="auto">
          <a:xfrm>
            <a:off x="2987675" y="6092825"/>
            <a:ext cx="338455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Anger, </a:t>
            </a:r>
            <a:r>
              <a:rPr lang="en-US" sz="1800" dirty="0" smtClean="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anxiety</a:t>
            </a:r>
            <a:r>
              <a:rPr lang="en-US" sz="1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disgust</a:t>
            </a:r>
            <a:endParaRPr lang="en-US" sz="2400" b="1" dirty="0">
              <a:solidFill>
                <a:srgbClr val="FFFFFF"/>
              </a:solidFill>
              <a:latin typeface="Times New Roman" charset="0"/>
              <a:ea typeface="ＭＳ Ｐゴシック" charset="0"/>
              <a:cs typeface="Times New Roman" charset="0"/>
              <a:sym typeface="Times New Roman" charset="0"/>
            </a:endParaRPr>
          </a:p>
        </p:txBody>
      </p:sp>
      <p:sp>
        <p:nvSpPr>
          <p:cNvPr id="67600" name="AutoShape 16"/>
          <p:cNvSpPr>
            <a:spLocks/>
          </p:cNvSpPr>
          <p:nvPr/>
        </p:nvSpPr>
        <p:spPr bwMode="auto">
          <a:xfrm>
            <a:off x="900113" y="1258888"/>
            <a:ext cx="2951162"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Drive, excite, vitality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67601" name="AutoShape 17"/>
          <p:cNvSpPr>
            <a:spLocks/>
          </p:cNvSpPr>
          <p:nvPr/>
        </p:nvSpPr>
        <p:spPr bwMode="auto">
          <a:xfrm>
            <a:off x="5580063" y="1125538"/>
            <a:ext cx="3563937"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Content, safe, connected</a:t>
            </a:r>
            <a:endParaRPr lang="en-US" sz="2400" b="1">
              <a:solidFill>
                <a:srgbClr val="000000"/>
              </a:solidFill>
              <a:latin typeface="Times New Roman" charset="0"/>
              <a:ea typeface="ＭＳ Ｐゴシック" charset="0"/>
              <a:cs typeface="Times New Roman" charset="0"/>
              <a:sym typeface="Times New Roman" charset="0"/>
            </a:endParaRPr>
          </a:p>
        </p:txBody>
      </p:sp>
      <p:pic>
        <p:nvPicPr>
          <p:cNvPr id="67602" name="Picture 18"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667625" y="5661025"/>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612283946"/>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Grp="1"/>
          </p:cNvSpPr>
          <p:nvPr>
            <p:ph type="title"/>
          </p:nvPr>
        </p:nvSpPr>
        <p:spPr bwMode="auto">
          <a:xfrm>
            <a:off x="685800" y="838200"/>
            <a:ext cx="7772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ctr" anchorCtr="0" compatLnSpc="1">
            <a:prstTxWarp prst="textNoShape">
              <a:avLst/>
            </a:prstTxWarp>
          </a:bodyPr>
          <a:lstStyle/>
          <a:p>
            <a:pPr algn="ctr" defTabSz="520700" eaLnBrk="1">
              <a:defRPr/>
            </a:pPr>
            <a:endParaRPr lang="en-US" sz="2500" b="1" smtClean="0">
              <a:solidFill>
                <a:srgbClr val="A50021"/>
              </a:solidFill>
              <a:latin typeface="Times New Roman" charset="0"/>
              <a:cs typeface="Times New Roman" charset="0"/>
              <a:sym typeface="Times New Roman" charset="0"/>
            </a:endParaRPr>
          </a:p>
        </p:txBody>
      </p:sp>
      <p:sp>
        <p:nvSpPr>
          <p:cNvPr id="95234" name="Rectangle 2"/>
          <p:cNvSpPr>
            <a:spLocks noGrp="1"/>
          </p:cNvSpPr>
          <p:nvPr>
            <p:ph type="body" idx="1"/>
          </p:nvPr>
        </p:nvSpPr>
        <p:spPr bwMode="auto">
          <a:xfrm>
            <a:off x="1371600" y="1981200"/>
            <a:ext cx="6553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marL="0" indent="0" defTabSz="914400" eaLnBrk="1">
              <a:spcBef>
                <a:spcPts val="700"/>
              </a:spcBef>
              <a:defRPr/>
            </a:pPr>
            <a:endParaRPr lang="en-US" sz="3200" b="1" smtClean="0">
              <a:solidFill>
                <a:srgbClr val="000066"/>
              </a:solidFill>
              <a:latin typeface="Times New Roman" charset="0"/>
              <a:cs typeface="Times New Roman" charset="0"/>
              <a:sym typeface="Times New Roman" charset="0"/>
            </a:endParaRPr>
          </a:p>
        </p:txBody>
      </p:sp>
      <p:grpSp>
        <p:nvGrpSpPr>
          <p:cNvPr id="115715" name="Group 3"/>
          <p:cNvGrpSpPr>
            <a:grpSpLocks/>
          </p:cNvGrpSpPr>
          <p:nvPr/>
        </p:nvGrpSpPr>
        <p:grpSpPr bwMode="auto">
          <a:xfrm>
            <a:off x="0" y="-171450"/>
            <a:ext cx="9324975" cy="7029450"/>
            <a:chOff x="0" y="0"/>
            <a:chExt cx="9324975" cy="7029450"/>
          </a:xfrm>
        </p:grpSpPr>
        <p:sp>
          <p:nvSpPr>
            <p:cNvPr id="95236" name="AutoShape 4" descr="Parchment.jpg"/>
            <p:cNvSpPr>
              <a:spLocks/>
            </p:cNvSpPr>
            <p:nvPr/>
          </p:nvSpPr>
          <p:spPr bwMode="auto">
            <a:xfrm>
              <a:off x="0" y="0"/>
              <a:ext cx="9324975" cy="7029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lnSpc>
                  <a:spcPct val="90000"/>
                </a:lnSpc>
                <a:spcBef>
                  <a:spcPts val="500"/>
                </a:spcBef>
                <a:defRPr/>
              </a:pPr>
              <a:endParaRPr lang="en-US" sz="2400" b="1">
                <a:solidFill>
                  <a:srgbClr val="000000"/>
                </a:solidFill>
                <a:latin typeface="Times New Roman" charset="0"/>
                <a:ea typeface="ＭＳ Ｐゴシック" charset="0"/>
                <a:cs typeface="Times New Roman" charset="0"/>
                <a:sym typeface="Times New Roman" charset="0"/>
              </a:endParaRPr>
            </a:p>
          </p:txBody>
        </p:sp>
        <p:pic>
          <p:nvPicPr>
            <p:cNvPr id="95237" name="Picture 5" descr="Parch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4975" cy="7029450"/>
            </a:xfrm>
            <a:prstGeom prst="rect">
              <a:avLst/>
            </a:pr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5238" name="AutoShape 6"/>
          <p:cNvSpPr>
            <a:spLocks/>
          </p:cNvSpPr>
          <p:nvPr/>
        </p:nvSpPr>
        <p:spPr bwMode="auto">
          <a:xfrm>
            <a:off x="684213" y="38100"/>
            <a:ext cx="7772400" cy="542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r>
              <a:rPr lang="en-US" sz="3200">
                <a:solidFill>
                  <a:srgbClr val="0000FF"/>
                </a:solidFill>
                <a:latin typeface="Times New Roman" charset="0"/>
                <a:ea typeface="ＭＳ Ｐゴシック" charset="0"/>
                <a:cs typeface="Times New Roman" charset="0"/>
                <a:sym typeface="Times New Roman" charset="0"/>
              </a:rPr>
              <a:t>Between self and others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95239" name="AutoShape 7"/>
          <p:cNvSpPr>
            <a:spLocks/>
          </p:cNvSpPr>
          <p:nvPr/>
        </p:nvSpPr>
        <p:spPr bwMode="auto">
          <a:xfrm>
            <a:off x="1979613" y="3141663"/>
            <a:ext cx="1222375"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800000"/>
                </a:solidFill>
                <a:latin typeface="Times New Roman" charset="0"/>
                <a:ea typeface="ＭＳ Ｐゴシック" charset="0"/>
                <a:cs typeface="Times New Roman" charset="0"/>
                <a:sym typeface="Times New Roman" charset="0"/>
              </a:rPr>
              <a:t>Threat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95240" name="AutoShape 8"/>
          <p:cNvSpPr>
            <a:spLocks/>
          </p:cNvSpPr>
          <p:nvPr/>
        </p:nvSpPr>
        <p:spPr bwMode="auto">
          <a:xfrm>
            <a:off x="4716463" y="2852738"/>
            <a:ext cx="1944687" cy="1149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cap="flat" cmpd="sng">
            <a:solidFill>
              <a:srgbClr val="008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p:txBody>
      </p:sp>
      <p:sp>
        <p:nvSpPr>
          <p:cNvPr id="95241" name="AutoShape 9"/>
          <p:cNvSpPr>
            <a:spLocks/>
          </p:cNvSpPr>
          <p:nvPr/>
        </p:nvSpPr>
        <p:spPr bwMode="auto">
          <a:xfrm>
            <a:off x="4932363" y="2997200"/>
            <a:ext cx="1727200" cy="614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8000"/>
                </a:solidFill>
                <a:latin typeface="Times New Roman" charset="0"/>
                <a:ea typeface="ＭＳ Ｐゴシック" charset="0"/>
                <a:cs typeface="Times New Roman" charset="0"/>
                <a:sym typeface="Times New Roman" charset="0"/>
              </a:rPr>
              <a:t>Affiliative/ Soothing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95242" name="AutoShape 10"/>
          <p:cNvSpPr>
            <a:spLocks/>
          </p:cNvSpPr>
          <p:nvPr/>
        </p:nvSpPr>
        <p:spPr bwMode="auto">
          <a:xfrm>
            <a:off x="1835150" y="2636838"/>
            <a:ext cx="1584325" cy="1441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799"/>
                </a:moveTo>
                <a:lnTo>
                  <a:pt x="8351" y="2295"/>
                </a:lnTo>
                <a:lnTo>
                  <a:pt x="7311" y="6320"/>
                </a:lnTo>
                <a:lnTo>
                  <a:pt x="370" y="2295"/>
                </a:lnTo>
                <a:lnTo>
                  <a:pt x="4627" y="7616"/>
                </a:lnTo>
                <a:lnTo>
                  <a:pt x="0" y="8615"/>
                </a:lnTo>
                <a:lnTo>
                  <a:pt x="3722" y="11775"/>
                </a:lnTo>
                <a:lnTo>
                  <a:pt x="135" y="14587"/>
                </a:lnTo>
                <a:lnTo>
                  <a:pt x="5667" y="13936"/>
                </a:lnTo>
                <a:lnTo>
                  <a:pt x="4762" y="17616"/>
                </a:lnTo>
                <a:lnTo>
                  <a:pt x="7715" y="15626"/>
                </a:lnTo>
                <a:lnTo>
                  <a:pt x="8484" y="21599"/>
                </a:lnTo>
                <a:lnTo>
                  <a:pt x="10531" y="14934"/>
                </a:lnTo>
                <a:lnTo>
                  <a:pt x="13246" y="19736"/>
                </a:lnTo>
                <a:lnTo>
                  <a:pt x="14020" y="14456"/>
                </a:lnTo>
                <a:lnTo>
                  <a:pt x="18144" y="18094"/>
                </a:lnTo>
                <a:lnTo>
                  <a:pt x="16836" y="12941"/>
                </a:lnTo>
                <a:lnTo>
                  <a:pt x="21599" y="13290"/>
                </a:lnTo>
                <a:lnTo>
                  <a:pt x="17606" y="10474"/>
                </a:lnTo>
                <a:lnTo>
                  <a:pt x="21096" y="8136"/>
                </a:lnTo>
                <a:lnTo>
                  <a:pt x="16701" y="7314"/>
                </a:lnTo>
                <a:lnTo>
                  <a:pt x="18379" y="4457"/>
                </a:lnTo>
                <a:lnTo>
                  <a:pt x="14154" y="5324"/>
                </a:lnTo>
                <a:lnTo>
                  <a:pt x="14521" y="0"/>
                </a:lnTo>
                <a:close/>
              </a:path>
            </a:pathLst>
          </a:custGeom>
          <a:noFill/>
          <a:ln w="28575" cap="flat" cmpd="sng">
            <a:solidFill>
              <a:srgbClr val="8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p:txBody>
      </p:sp>
      <p:grpSp>
        <p:nvGrpSpPr>
          <p:cNvPr id="115721" name="Group 11"/>
          <p:cNvGrpSpPr>
            <a:grpSpLocks/>
          </p:cNvGrpSpPr>
          <p:nvPr/>
        </p:nvGrpSpPr>
        <p:grpSpPr bwMode="auto">
          <a:xfrm>
            <a:off x="3419475" y="2349500"/>
            <a:ext cx="1871663" cy="647700"/>
            <a:chOff x="0" y="0"/>
            <a:chExt cx="1871663" cy="647700"/>
          </a:xfrm>
        </p:grpSpPr>
        <p:sp>
          <p:nvSpPr>
            <p:cNvPr id="95244" name="AutoShape 12"/>
            <p:cNvSpPr>
              <a:spLocks/>
            </p:cNvSpPr>
            <p:nvPr/>
          </p:nvSpPr>
          <p:spPr bwMode="auto">
            <a:xfrm>
              <a:off x="0" y="0"/>
              <a:ext cx="1871663" cy="647700"/>
            </a:xfrm>
            <a:prstGeom prst="leftArrow">
              <a:avLst>
                <a:gd name="adj1" fmla="val 50000"/>
                <a:gd name="adj2" fmla="val 72243"/>
              </a:avLst>
            </a:prstGeom>
            <a:noFill/>
            <a:ln w="28575" cap="flat" cmpd="sng">
              <a:solidFill>
                <a:srgbClr val="008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endParaRPr lang="en-US" sz="1800">
                <a:solidFill>
                  <a:srgbClr val="008000"/>
                </a:solidFill>
                <a:latin typeface="Times New Roman" charset="0"/>
                <a:ea typeface="ＭＳ Ｐゴシック" charset="0"/>
                <a:cs typeface="Times New Roman" charset="0"/>
                <a:sym typeface="Times New Roman" charset="0"/>
              </a:endParaRPr>
            </a:p>
          </p:txBody>
        </p:sp>
        <p:sp>
          <p:nvSpPr>
            <p:cNvPr id="95245" name="AutoShape 13"/>
            <p:cNvSpPr>
              <a:spLocks/>
            </p:cNvSpPr>
            <p:nvPr/>
          </p:nvSpPr>
          <p:spPr bwMode="auto">
            <a:xfrm>
              <a:off x="708025" y="149225"/>
              <a:ext cx="688975"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r>
                <a:rPr lang="en-US" sz="1800">
                  <a:solidFill>
                    <a:srgbClr val="008000"/>
                  </a:solidFill>
                  <a:latin typeface="Times New Roman" charset="0"/>
                  <a:ea typeface="ＭＳ Ｐゴシック" charset="0"/>
                  <a:cs typeface="Times New Roman" charset="0"/>
                  <a:sym typeface="Times New Roman" charset="0"/>
                </a:rPr>
                <a:t>Calms</a:t>
              </a:r>
              <a:endParaRPr lang="en-US" sz="2400" b="1">
                <a:solidFill>
                  <a:srgbClr val="000000"/>
                </a:solidFill>
                <a:latin typeface="Times New Roman" charset="0"/>
                <a:ea typeface="ＭＳ Ｐゴシック" charset="0"/>
                <a:cs typeface="Times New Roman" charset="0"/>
                <a:sym typeface="Times New Roman" charset="0"/>
              </a:endParaRPr>
            </a:p>
          </p:txBody>
        </p:sp>
      </p:grpSp>
      <p:sp>
        <p:nvSpPr>
          <p:cNvPr id="95246" name="AutoShape 14"/>
          <p:cNvSpPr>
            <a:spLocks/>
          </p:cNvSpPr>
          <p:nvPr/>
        </p:nvSpPr>
        <p:spPr bwMode="auto">
          <a:xfrm>
            <a:off x="1258888" y="5949950"/>
            <a:ext cx="720090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120 Million year evolving system to regulate threat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95247" name="AutoShape 15"/>
          <p:cNvSpPr>
            <a:spLocks/>
          </p:cNvSpPr>
          <p:nvPr/>
        </p:nvSpPr>
        <p:spPr bwMode="auto">
          <a:xfrm>
            <a:off x="2700338" y="1484313"/>
            <a:ext cx="3240087"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endParaRPr lang="en-US" sz="2400" b="1" dirty="0">
              <a:solidFill>
                <a:srgbClr val="000000"/>
              </a:solidFill>
              <a:latin typeface="Times New Roman" charset="0"/>
              <a:ea typeface="ＭＳ Ｐゴシック" charset="0"/>
              <a:cs typeface="Times New Roman" charset="0"/>
              <a:sym typeface="Times New Roman" charset="0"/>
            </a:endParaRPr>
          </a:p>
        </p:txBody>
      </p:sp>
      <p:sp>
        <p:nvSpPr>
          <p:cNvPr id="95248" name="AutoShape 16"/>
          <p:cNvSpPr>
            <a:spLocks/>
          </p:cNvSpPr>
          <p:nvPr/>
        </p:nvSpPr>
        <p:spPr bwMode="auto">
          <a:xfrm>
            <a:off x="2700338" y="1412875"/>
            <a:ext cx="3384550" cy="482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600"/>
              </a:spcBef>
              <a:defRPr/>
            </a:pPr>
            <a:r>
              <a:rPr lang="en-US" sz="2800" dirty="0">
                <a:solidFill>
                  <a:srgbClr val="0000FF"/>
                </a:solidFill>
                <a:latin typeface="Times New Roman" charset="0"/>
                <a:ea typeface="ＭＳ Ｐゴシック" charset="0"/>
                <a:cs typeface="Times New Roman" charset="0"/>
                <a:sym typeface="Times New Roman" charset="0"/>
              </a:rPr>
              <a:t>Self to self</a:t>
            </a:r>
            <a:endParaRPr lang="en-US" sz="2400" b="1" dirty="0">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13306714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46"/>
                                        </p:tgtEl>
                                        <p:attrNameLst>
                                          <p:attrName>style.visibility</p:attrName>
                                        </p:attrNameLst>
                                      </p:cBhvr>
                                      <p:to>
                                        <p:strVal val="visible"/>
                                      </p:to>
                                    </p:set>
                                    <p:anim calcmode="lin" valueType="num">
                                      <p:cBhvr additive="base">
                                        <p:cTn id="7" dur="500" fill="hold"/>
                                        <p:tgtEl>
                                          <p:spTgt spid="95246"/>
                                        </p:tgtEl>
                                        <p:attrNameLst>
                                          <p:attrName>ppt_x</p:attrName>
                                        </p:attrNameLst>
                                      </p:cBhvr>
                                      <p:tavLst>
                                        <p:tav tm="0">
                                          <p:val>
                                            <p:strVal val="#ppt_x"/>
                                          </p:val>
                                        </p:tav>
                                        <p:tav tm="100000">
                                          <p:val>
                                            <p:strVal val="#ppt_x"/>
                                          </p:val>
                                        </p:tav>
                                      </p:tavLst>
                                    </p:anim>
                                    <p:anim calcmode="lin" valueType="num">
                                      <p:cBhvr additive="base">
                                        <p:cTn id="8" dur="500" fill="hold"/>
                                        <p:tgtEl>
                                          <p:spTgt spid="952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238"/>
                                        </p:tgtEl>
                                        <p:attrNameLst>
                                          <p:attrName>style.visibility</p:attrName>
                                        </p:attrNameLst>
                                      </p:cBhvr>
                                      <p:to>
                                        <p:strVal val="visible"/>
                                      </p:to>
                                    </p:set>
                                    <p:anim calcmode="lin" valueType="num">
                                      <p:cBhvr additive="base">
                                        <p:cTn id="13" dur="500" fill="hold"/>
                                        <p:tgtEl>
                                          <p:spTgt spid="95238"/>
                                        </p:tgtEl>
                                        <p:attrNameLst>
                                          <p:attrName>ppt_x</p:attrName>
                                        </p:attrNameLst>
                                      </p:cBhvr>
                                      <p:tavLst>
                                        <p:tav tm="0">
                                          <p:val>
                                            <p:strVal val="#ppt_x"/>
                                          </p:val>
                                        </p:tav>
                                        <p:tav tm="100000">
                                          <p:val>
                                            <p:strVal val="#ppt_x"/>
                                          </p:val>
                                        </p:tav>
                                      </p:tavLst>
                                    </p:anim>
                                    <p:anim calcmode="lin" valueType="num">
                                      <p:cBhvr additive="base">
                                        <p:cTn id="14" dur="500" fill="hold"/>
                                        <p:tgtEl>
                                          <p:spTgt spid="952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5248"/>
                                        </p:tgtEl>
                                        <p:attrNameLst>
                                          <p:attrName>style.visibility</p:attrName>
                                        </p:attrNameLst>
                                      </p:cBhvr>
                                      <p:to>
                                        <p:strVal val="visible"/>
                                      </p:to>
                                    </p:set>
                                    <p:anim calcmode="lin" valueType="num">
                                      <p:cBhvr additive="base">
                                        <p:cTn id="19" dur="500" fill="hold"/>
                                        <p:tgtEl>
                                          <p:spTgt spid="95248"/>
                                        </p:tgtEl>
                                        <p:attrNameLst>
                                          <p:attrName>ppt_x</p:attrName>
                                        </p:attrNameLst>
                                      </p:cBhvr>
                                      <p:tavLst>
                                        <p:tav tm="0">
                                          <p:val>
                                            <p:strVal val="#ppt_x"/>
                                          </p:val>
                                        </p:tav>
                                        <p:tav tm="100000">
                                          <p:val>
                                            <p:strVal val="#ppt_x"/>
                                          </p:val>
                                        </p:tav>
                                      </p:tavLst>
                                    </p:anim>
                                    <p:anim calcmode="lin" valueType="num">
                                      <p:cBhvr additive="base">
                                        <p:cTn id="20" dur="500" fill="hold"/>
                                        <p:tgtEl>
                                          <p:spTgt spid="95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utoUpdateAnimBg="0"/>
      <p:bldP spid="95246" grpId="0" autoUpdateAnimBg="0"/>
      <p:bldP spid="9524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Grp="1"/>
          </p:cNvSpPr>
          <p:nvPr>
            <p:ph type="title"/>
          </p:nvPr>
        </p:nvSpPr>
        <p:spPr bwMode="auto">
          <a:xfrm>
            <a:off x="468313"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3200" b="1" smtClean="0">
                <a:solidFill>
                  <a:srgbClr val="FFFF99"/>
                </a:solidFill>
                <a:latin typeface="Times New Roman" charset="0"/>
                <a:cs typeface="Times New Roman" charset="0"/>
                <a:sym typeface="Times New Roman" charset="0"/>
              </a:rPr>
              <a:t>Safeness -connecting and the parasympathetic system: The Vagus Nerve</a:t>
            </a:r>
            <a:endParaRPr lang="en-US" smtClean="0"/>
          </a:p>
        </p:txBody>
      </p:sp>
      <p:sp>
        <p:nvSpPr>
          <p:cNvPr id="96258" name="Rectangle 2"/>
          <p:cNvSpPr>
            <a:spLocks noGrp="1"/>
          </p:cNvSpPr>
          <p:nvPr>
            <p:ph type="body" idx="1"/>
          </p:nvPr>
        </p:nvSpPr>
        <p:spPr bwMode="auto">
          <a:xfrm>
            <a:off x="5549900" y="1417638"/>
            <a:ext cx="3505200" cy="4492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222250" indent="-222250" defTabSz="914400" eaLnBrk="1">
              <a:lnSpc>
                <a:spcPct val="90000"/>
              </a:lnSpc>
              <a:spcBef>
                <a:spcPts val="500"/>
              </a:spcBef>
              <a:buClr>
                <a:srgbClr val="FFFFFF"/>
              </a:buClr>
              <a:buFontTx/>
              <a:buChar char="•"/>
              <a:defRPr/>
            </a:pP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PNS influence on heart rate – slows beat down during outbreath</a:t>
            </a:r>
          </a:p>
          <a:p>
            <a:pPr marL="222250" indent="-222250" defTabSz="914400" eaLnBrk="1">
              <a:lnSpc>
                <a:spcPct val="90000"/>
              </a:lnSpc>
              <a:spcBef>
                <a:spcPts val="700"/>
              </a:spcBef>
              <a:defRPr/>
            </a:pPr>
            <a:endPar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222250" indent="-222250" defTabSz="914400" eaLnBrk="1">
              <a:lnSpc>
                <a:spcPct val="90000"/>
              </a:lnSpc>
              <a:spcBef>
                <a:spcPts val="500"/>
              </a:spcBef>
              <a:buClr>
                <a:srgbClr val="FFFFFF"/>
              </a:buClr>
              <a:buFontTx/>
              <a:buChar char="•"/>
              <a:defRPr/>
            </a:pP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Associated with affiliation, tend &amp; befriend, general positive emotional tone</a:t>
            </a:r>
          </a:p>
          <a:p>
            <a:pPr marL="222250" indent="-222250" defTabSz="914400" eaLnBrk="1">
              <a:lnSpc>
                <a:spcPct val="90000"/>
              </a:lnSpc>
              <a:spcBef>
                <a:spcPts val="700"/>
              </a:spcBef>
              <a:buClr>
                <a:srgbClr val="FFFFFF"/>
              </a:buClr>
              <a:buFontTx/>
              <a:buChar char="•"/>
              <a:defRPr/>
            </a:pPr>
            <a:endPar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222250" indent="-222250" defTabSz="914400" eaLnBrk="1">
              <a:lnSpc>
                <a:spcPct val="90000"/>
              </a:lnSpc>
              <a:spcBef>
                <a:spcPts val="500"/>
              </a:spcBef>
              <a:buClr>
                <a:srgbClr val="FFFFFF"/>
              </a:buClr>
              <a:buFontTx/>
              <a:buChar char="•"/>
              <a:defRPr/>
            </a:pP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Sensitive to safeness</a:t>
            </a:r>
            <a:endParaRPr lang="en-US" smtClean="0"/>
          </a:p>
        </p:txBody>
      </p:sp>
      <p:pic>
        <p:nvPicPr>
          <p:cNvPr id="96259" name="Picture 3"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54356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51095511"/>
      </p:ext>
    </p:extLst>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Grp="1"/>
          </p:cNvSpPr>
          <p:nvPr>
            <p:ph type="title"/>
          </p:nvPr>
        </p:nvSpPr>
        <p:spPr bwMode="auto">
          <a:xfrm>
            <a:off x="779463" y="528638"/>
            <a:ext cx="8185150" cy="11001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b" anchorCtr="0" compatLnSpc="1">
            <a:prstTxWarp prst="textNoShape">
              <a:avLst/>
            </a:prstTxWarp>
          </a:bodyPr>
          <a:lstStyle/>
          <a:p>
            <a:pPr algn="ctr" defTabSz="739775" eaLnBrk="1">
              <a:defRPr/>
            </a:pPr>
            <a:r>
              <a:rPr lang="ja-JP" altLang="en-US" sz="3500" smtClean="0">
                <a:solidFill>
                  <a:srgbClr val="FFFF99"/>
                </a:solidFill>
                <a:latin typeface="Times New Roman" charset="0"/>
                <a:cs typeface="Times New Roman" charset="0"/>
                <a:sym typeface="Times New Roman" charset="0"/>
              </a:rPr>
              <a:t>‘</a:t>
            </a:r>
            <a:r>
              <a:rPr lang="en-US" sz="35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New Brain</a:t>
            </a:r>
            <a:r>
              <a:rPr lang="ja-JP" altLang="en-US" sz="35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a:t>
            </a:r>
            <a:r>
              <a:rPr lang="en-US" sz="35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 with Frontal cortex and PNS</a:t>
            </a:r>
            <a:endParaRPr lang="en-US" smtClean="0"/>
          </a:p>
        </p:txBody>
      </p:sp>
      <p:pic>
        <p:nvPicPr>
          <p:cNvPr id="101378" name="Picture 2" descr="images-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989138"/>
            <a:ext cx="33178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1379" name="AutoShape 3"/>
          <p:cNvSpPr>
            <a:spLocks/>
          </p:cNvSpPr>
          <p:nvPr/>
        </p:nvSpPr>
        <p:spPr bwMode="auto">
          <a:xfrm>
            <a:off x="4211638" y="2420938"/>
            <a:ext cx="4932362" cy="3581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409575" indent="-409575" hangingPunct="0">
              <a:spcBef>
                <a:spcPts val="1600"/>
              </a:spcBef>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HRV ass. with flexibility</a:t>
            </a:r>
          </a:p>
          <a:p>
            <a:pPr marL="409575" indent="-409575" hangingPunct="0">
              <a:spcBef>
                <a:spcPts val="1600"/>
              </a:spcBef>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Mindful attention</a:t>
            </a:r>
          </a:p>
          <a:p>
            <a:pPr marL="409575" indent="-409575" hangingPunct="0">
              <a:spcBef>
                <a:spcPts val="1600"/>
              </a:spcBef>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Control of attention</a:t>
            </a:r>
          </a:p>
          <a:p>
            <a:pPr marL="409575" indent="-409575" hangingPunct="0">
              <a:spcBef>
                <a:spcPts val="1600"/>
              </a:spcBef>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Reflective thinking</a:t>
            </a:r>
          </a:p>
          <a:p>
            <a:pPr marL="409575" indent="-409575" hangingPunct="0">
              <a:spcBef>
                <a:spcPts val="1600"/>
              </a:spcBef>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Empathy – </a:t>
            </a:r>
            <a:r>
              <a:rPr lang="en-US" sz="2800" dirty="0" err="1">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mentalizing</a:t>
            </a: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marL="409575" indent="-409575" hangingPunct="0">
              <a:spcBef>
                <a:spcPts val="1600"/>
              </a:spcBef>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Not acting on emotions</a:t>
            </a:r>
            <a:endParaRPr lang="en-US" sz="2400" b="1" dirty="0">
              <a:solidFill>
                <a:srgbClr val="FFFFFF"/>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121429652"/>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Grp="1"/>
          </p:cNvSpPr>
          <p:nvPr>
            <p:ph type="title"/>
          </p:nvPr>
        </p:nvSpPr>
        <p:spPr bwMode="auto">
          <a:xfrm>
            <a:off x="779463" y="528638"/>
            <a:ext cx="8083550" cy="739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b" anchorCtr="0" compatLnSpc="1">
            <a:prstTxWarp prst="textNoShape">
              <a:avLst/>
            </a:prstTxWarp>
          </a:bodyPr>
          <a:lstStyle/>
          <a:p>
            <a:pPr algn="ctr" defTabSz="914400" eaLnBrk="1">
              <a:defRPr/>
            </a:pPr>
            <a:r>
              <a:rPr lang="ja-JP" altLang="en-US" sz="4400" smtClean="0">
                <a:solidFill>
                  <a:srgbClr val="FFFF99"/>
                </a:solidFill>
                <a:latin typeface="Times New Roman" charset="0"/>
                <a:cs typeface="Times New Roman" charset="0"/>
                <a:sym typeface="Times New Roman" charset="0"/>
              </a:rPr>
              <a:t>‘</a:t>
            </a:r>
            <a:r>
              <a:rPr lang="en-US" sz="44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Some Overloads for New brain</a:t>
            </a:r>
            <a:endParaRPr lang="en-US" smtClean="0"/>
          </a:p>
        </p:txBody>
      </p:sp>
      <p:pic>
        <p:nvPicPr>
          <p:cNvPr id="102402" name="Picture 2" descr="images-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989138"/>
            <a:ext cx="33178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03" name="AutoShape 3"/>
          <p:cNvSpPr>
            <a:spLocks/>
          </p:cNvSpPr>
          <p:nvPr/>
        </p:nvSpPr>
        <p:spPr bwMode="auto">
          <a:xfrm>
            <a:off x="4067175" y="1844675"/>
            <a:ext cx="5400675" cy="398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409575" indent="-409575" hangingPunct="0">
              <a:spcBef>
                <a:spcPts val="1600"/>
              </a:spcBef>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Chronic sympathetic arousal</a:t>
            </a:r>
          </a:p>
          <a:p>
            <a:pPr marL="409575" indent="-409575" hangingPunct="0">
              <a:spcBef>
                <a:spcPts val="1600"/>
              </a:spcBef>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Rapid shifts of attention</a:t>
            </a:r>
          </a:p>
          <a:p>
            <a:pPr marL="409575" indent="-409575" hangingPunct="0">
              <a:spcBef>
                <a:spcPts val="1600"/>
              </a:spcBef>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No time for reflective thinking</a:t>
            </a:r>
          </a:p>
          <a:p>
            <a:pPr marL="409575" indent="-409575" hangingPunct="0">
              <a:spcBef>
                <a:spcPts val="1600"/>
              </a:spcBef>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Fear based  (personal distress) based arousal</a:t>
            </a:r>
          </a:p>
          <a:p>
            <a:pPr marL="409575" indent="-409575" hangingPunct="0">
              <a:spcBef>
                <a:spcPts val="1600"/>
              </a:spcBef>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Self-criticism and self-doubt</a:t>
            </a:r>
          </a:p>
          <a:p>
            <a:pPr marL="409575" indent="-409575" hangingPunct="0">
              <a:spcBef>
                <a:spcPts val="1600"/>
              </a:spcBef>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Systemic failures in support</a:t>
            </a:r>
            <a:endParaRPr lang="en-US" sz="2400" b="1" dirty="0">
              <a:solidFill>
                <a:srgbClr val="FFFFFF"/>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00357926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p:cNvSpPr>
          <p:nvPr>
            <p:ph type="body" idx="1"/>
          </p:nvPr>
        </p:nvSpPr>
        <p:spPr bwMode="auto">
          <a:xfrm>
            <a:off x="7938" y="908050"/>
            <a:ext cx="8526462" cy="34353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647700" indent="-385763" algn="just" defTabSz="914400" eaLnBrk="1">
              <a:spcBef>
                <a:spcPts val="800"/>
              </a:spcBef>
              <a:buFontTx/>
              <a:buBlip>
                <a:blip r:embed="rId2"/>
              </a:buBlip>
              <a:defRPr/>
            </a:pPr>
            <a:r>
              <a:rPr lang="en-US" sz="3600" dirty="0" smtClean="0">
                <a:solidFill>
                  <a:srgbClr val="FFFFFF"/>
                </a:solidFill>
                <a:latin typeface="Times New Roman" charset="0"/>
                <a:cs typeface="Times New Roman" charset="0"/>
                <a:sym typeface="Times New Roman" charset="0"/>
              </a:rPr>
              <a:t>Compassion has evolved from </a:t>
            </a:r>
            <a:r>
              <a:rPr lang="ja-JP" altLang="en-US" sz="3600" dirty="0" smtClean="0">
                <a:solidFill>
                  <a:srgbClr val="FFFFFF"/>
                </a:solidFill>
                <a:latin typeface="Arial" charset="0"/>
                <a:cs typeface="Arial" charset="0"/>
                <a:sym typeface="Arial" charset="0"/>
              </a:rPr>
              <a:t>“</a:t>
            </a:r>
            <a:r>
              <a:rPr lang="en-US" sz="3600" dirty="0" smtClean="0">
                <a:solidFill>
                  <a:srgbClr val="FFFFFF"/>
                </a:solidFill>
                <a:latin typeface="Times New Roman" charset="0"/>
                <a:cs typeface="Times New Roman" charset="0"/>
                <a:sym typeface="Times New Roman" charset="0"/>
              </a:rPr>
              <a:t>the caregiver mentality</a:t>
            </a:r>
            <a:r>
              <a:rPr lang="ja-JP" altLang="en-US" sz="3600" dirty="0" smtClean="0">
                <a:solidFill>
                  <a:srgbClr val="FFFFFF"/>
                </a:solidFill>
                <a:latin typeface="Arial" charset="0"/>
                <a:cs typeface="Arial" charset="0"/>
                <a:sym typeface="Arial" charset="0"/>
              </a:rPr>
              <a:t>”</a:t>
            </a:r>
            <a:r>
              <a:rPr lang="en-US" sz="3600" dirty="0" smtClean="0">
                <a:solidFill>
                  <a:srgbClr val="FFFFFF"/>
                </a:solidFill>
                <a:latin typeface="Times New Roman" charset="0"/>
                <a:cs typeface="Times New Roman" charset="0"/>
                <a:sym typeface="Times New Roman" charset="0"/>
              </a:rPr>
              <a:t> found in human parental care and childrearing. </a:t>
            </a:r>
            <a:endParaRPr lang="en-US" dirty="0" smtClean="0"/>
          </a:p>
        </p:txBody>
      </p:sp>
      <p:sp>
        <p:nvSpPr>
          <p:cNvPr id="10242" name="Rectangle 2"/>
          <p:cNvSpPr>
            <a:spLocks noGrp="1"/>
          </p:cNvSpPr>
          <p:nvPr>
            <p:ph type="title"/>
          </p:nvPr>
        </p:nvSpPr>
        <p:spPr bwMode="auto">
          <a:xfrm>
            <a:off x="684213" y="-315913"/>
            <a:ext cx="7816850" cy="144145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dirty="0" smtClean="0">
                <a:solidFill>
                  <a:srgbClr val="FFFF00"/>
                </a:solidFill>
                <a:latin typeface="Times New Roman" charset="0"/>
                <a:cs typeface="Times New Roman" charset="0"/>
                <a:sym typeface="Times New Roman" charset="0"/>
              </a:rPr>
              <a:t>Compassion Defined</a:t>
            </a:r>
            <a:endParaRPr lang="en-US" dirty="0" smtClean="0"/>
          </a:p>
        </p:txBody>
      </p:sp>
      <p:pic>
        <p:nvPicPr>
          <p:cNvPr id="10243" name="Picture 3" descr="Water Lilly logo blue"/>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511548">
            <a:off x="798513" y="5011738"/>
            <a:ext cx="1008062"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44" name="Picture 4" descr="image.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90800" y="2971800"/>
            <a:ext cx="4495800" cy="325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89044495"/>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Grp="1"/>
          </p:cNvSpPr>
          <p:nvPr>
            <p:ph type="title"/>
          </p:nvPr>
        </p:nvSpPr>
        <p:spPr bwMode="auto">
          <a:xfrm>
            <a:off x="685800" y="608013"/>
            <a:ext cx="7772400" cy="1144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Attachment</a:t>
            </a:r>
            <a:endParaRPr lang="en-US" smtClean="0"/>
          </a:p>
        </p:txBody>
      </p:sp>
      <p:sp>
        <p:nvSpPr>
          <p:cNvPr id="103426" name="Rectangle 2"/>
          <p:cNvSpPr>
            <a:spLocks noGrp="1"/>
          </p:cNvSpPr>
          <p:nvPr>
            <p:ph type="body" idx="1"/>
          </p:nvPr>
        </p:nvSpPr>
        <p:spPr bwMode="auto">
          <a:xfrm>
            <a:off x="685800" y="1981200"/>
            <a:ext cx="7772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317500" indent="-317500" defTabSz="914400" eaLnBrk="1">
              <a:lnSpc>
                <a:spcPct val="90000"/>
              </a:lnSpc>
              <a:spcBef>
                <a:spcPts val="600"/>
              </a:spcBef>
              <a:buClr>
                <a:srgbClr val="FFFFFF"/>
              </a:buClr>
              <a:buFontTx/>
              <a:buChar char="•"/>
              <a:defRPr/>
            </a:pPr>
            <a:r>
              <a:rPr lang="en-US" sz="2800" b="1" i="1" smtClean="0">
                <a:solidFill>
                  <a:srgbClr val="FFFFFF"/>
                </a:solidFill>
                <a:effectLst>
                  <a:outerShdw blurRad="38100" dist="38100" dir="2700000" algn="tl">
                    <a:srgbClr val="000000"/>
                  </a:outerShdw>
                </a:effectLst>
                <a:latin typeface="Times New Roman" charset="0"/>
                <a:cs typeface="Times New Roman" charset="0"/>
                <a:sym typeface="Times New Roman" charset="0"/>
              </a:rPr>
              <a:t>Proximity seeking</a:t>
            </a: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–desire closeness, to be with</a:t>
            </a:r>
          </a:p>
          <a:p>
            <a:pPr marL="317500" indent="-317500" defTabSz="914400" eaLnBrk="1">
              <a:lnSpc>
                <a:spcPct val="90000"/>
              </a:lnSpc>
              <a:spcBef>
                <a:spcPts val="700"/>
              </a:spcBef>
              <a:buClr>
                <a:srgbClr val="FFFFFF"/>
              </a:buClr>
              <a:buFontTx/>
              <a:buChar char="•"/>
              <a:defRPr/>
            </a:pPr>
            <a:endPar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317500" indent="-317500" defTabSz="914400" eaLnBrk="1">
              <a:lnSpc>
                <a:spcPct val="90000"/>
              </a:lnSpc>
              <a:spcBef>
                <a:spcPts val="600"/>
              </a:spcBef>
              <a:buClr>
                <a:srgbClr val="FFFFFF"/>
              </a:buClr>
              <a:buFontTx/>
              <a:buChar char="•"/>
              <a:defRPr/>
            </a:pPr>
            <a:r>
              <a:rPr lang="en-US" sz="2800" b="1" i="1" smtClean="0">
                <a:solidFill>
                  <a:srgbClr val="FFFFFF"/>
                </a:solidFill>
                <a:effectLst>
                  <a:outerShdw blurRad="38100" dist="38100" dir="2700000" algn="tl">
                    <a:srgbClr val="000000"/>
                  </a:outerShdw>
                </a:effectLst>
                <a:latin typeface="Times New Roman" charset="0"/>
                <a:cs typeface="Times New Roman" charset="0"/>
                <a:sym typeface="Times New Roman" charset="0"/>
              </a:rPr>
              <a:t>Safe base</a:t>
            </a: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–source of security to go out and explore and develop confidence</a:t>
            </a:r>
          </a:p>
          <a:p>
            <a:pPr marL="317500" indent="-317500" defTabSz="914400" eaLnBrk="1">
              <a:lnSpc>
                <a:spcPct val="90000"/>
              </a:lnSpc>
              <a:spcBef>
                <a:spcPts val="700"/>
              </a:spcBef>
              <a:buClr>
                <a:srgbClr val="FFFFFF"/>
              </a:buClr>
              <a:buFontTx/>
              <a:buChar char="•"/>
              <a:defRPr/>
            </a:pPr>
            <a:endPar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317500" indent="-317500" defTabSz="914400" eaLnBrk="1">
              <a:lnSpc>
                <a:spcPct val="90000"/>
              </a:lnSpc>
              <a:spcBef>
                <a:spcPts val="600"/>
              </a:spcBef>
              <a:buClr>
                <a:srgbClr val="FFFFFF"/>
              </a:buClr>
              <a:buFontTx/>
              <a:buChar char="•"/>
              <a:defRPr/>
            </a:pPr>
            <a:r>
              <a:rPr lang="en-US" sz="2800" b="1" i="1" smtClean="0">
                <a:solidFill>
                  <a:srgbClr val="FFFFFF"/>
                </a:solidFill>
                <a:effectLst>
                  <a:outerShdw blurRad="38100" dist="38100" dir="2700000" algn="tl">
                    <a:srgbClr val="000000"/>
                  </a:outerShdw>
                </a:effectLst>
                <a:latin typeface="Times New Roman" charset="0"/>
                <a:cs typeface="Times New Roman" charset="0"/>
                <a:sym typeface="Times New Roman" charset="0"/>
              </a:rPr>
              <a:t>Safe haven</a:t>
            </a: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–source of conflict comment and emotion regulation</a:t>
            </a:r>
          </a:p>
          <a:p>
            <a:pPr marL="317500" indent="-317500" defTabSz="914400" eaLnBrk="1">
              <a:lnSpc>
                <a:spcPct val="90000"/>
              </a:lnSpc>
              <a:spcBef>
                <a:spcPts val="700"/>
              </a:spcBef>
              <a:buClr>
                <a:srgbClr val="FFFFFF"/>
              </a:buClr>
              <a:buFontTx/>
              <a:buChar char="•"/>
              <a:defRPr/>
            </a:pPr>
            <a:endPar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317500" indent="-317500" defTabSz="914400" eaLnBrk="1">
              <a:lnSpc>
                <a:spcPct val="90000"/>
              </a:lnSpc>
              <a:spcBef>
                <a:spcPts val="600"/>
              </a:spcBef>
              <a:buClr>
                <a:srgbClr val="FFFFFF"/>
              </a:buClr>
              <a:buFontTx/>
              <a:buChar char="•"/>
              <a:defRPr/>
            </a:pP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Social signals are the drivers (social mentality) </a:t>
            </a:r>
            <a:endParaRPr lang="en-US" smtClean="0"/>
          </a:p>
        </p:txBody>
      </p:sp>
    </p:spTree>
    <p:extLst>
      <p:ext uri="{BB962C8B-B14F-4D97-AF65-F5344CB8AC3E}">
        <p14:creationId xmlns:p14="http://schemas.microsoft.com/office/powerpoint/2010/main" val="1930487197"/>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 descr="comforting-bab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20713"/>
            <a:ext cx="7129463" cy="568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848043460"/>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 descr="grie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92150"/>
            <a:ext cx="7129462"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68754450"/>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69" name="Rectangle 1"/>
          <p:cNvSpPr>
            <a:spLocks noGrp="1"/>
          </p:cNvSpPr>
          <p:nvPr>
            <p:ph type="title"/>
          </p:nvPr>
        </p:nvSpPr>
        <p:spPr bwMode="auto">
          <a:xfrm>
            <a:off x="685800" y="0"/>
            <a:ext cx="7772400" cy="1196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32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Functions of Caring-Attachments - Needs Sensitivit</a:t>
            </a:r>
            <a:r>
              <a:rPr lang="en-US" sz="32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y</a:t>
            </a:r>
            <a:endParaRPr lang="en-US" smtClean="0"/>
          </a:p>
        </p:txBody>
      </p:sp>
      <p:sp>
        <p:nvSpPr>
          <p:cNvPr id="109570" name="Rectangle 2"/>
          <p:cNvSpPr>
            <a:spLocks noGrp="1"/>
          </p:cNvSpPr>
          <p:nvPr>
            <p:ph type="body" idx="1"/>
          </p:nvPr>
        </p:nvSpPr>
        <p:spPr bwMode="auto">
          <a:xfrm>
            <a:off x="611188" y="1125538"/>
            <a:ext cx="8208962" cy="525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lnSpc>
                <a:spcPct val="90000"/>
              </a:lnSpc>
              <a:spcBef>
                <a:spcPts val="500"/>
              </a:spcBef>
              <a:defRPr/>
            </a:pP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The Carer-Provider offers…</a:t>
            </a:r>
          </a:p>
          <a:p>
            <a:pPr marL="0" indent="0" defTabSz="914400" eaLnBrk="1">
              <a:lnSpc>
                <a:spcPct val="90000"/>
              </a:lnSpc>
              <a:spcBef>
                <a:spcPts val="700"/>
              </a:spcBef>
              <a:defRPr/>
            </a:pPr>
            <a:endPar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endParaRPr>
          </a:p>
          <a:p>
            <a:pPr marL="0" indent="0" defTabSz="914400" eaLnBrk="1">
              <a:lnSpc>
                <a:spcPct val="90000"/>
              </a:lnSpc>
              <a:spcBef>
                <a:spcPts val="500"/>
              </a:spcBef>
              <a:defRPr/>
            </a:pP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Protection:</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anticipating/preventing; build nest out of harms way, defending/standing up for – advocate</a:t>
            </a:r>
          </a:p>
          <a:p>
            <a:pPr marL="0" indent="0" defTabSz="914400" eaLnBrk="1">
              <a:lnSpc>
                <a:spcPct val="90000"/>
              </a:lnSpc>
              <a:spcBef>
                <a:spcPts val="500"/>
              </a:spcBef>
              <a:defRPr/>
            </a:pP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Distress call responsive:</a:t>
            </a:r>
            <a:r>
              <a:rPr lang="en-US" sz="2400" b="1" smtClean="0">
                <a:solidFill>
                  <a:srgbClr val="FF9966"/>
                </a:solidFill>
                <a:effectLst>
                  <a:outerShdw blurRad="38100" dist="38100" dir="2700000" algn="tl">
                    <a:srgbClr val="000000"/>
                  </a:outerShdw>
                </a:effectLst>
                <a:latin typeface="Times New Roman" charset="0"/>
                <a:cs typeface="Times New Roman" charset="0"/>
                <a:sym typeface="Times New Roman" charset="0"/>
              </a:rPr>
              <a:t> </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listening out for;</a:t>
            </a:r>
            <a:r>
              <a:rPr lang="en-US" sz="2400" b="1" smtClean="0">
                <a:solidFill>
                  <a:srgbClr val="FF9966"/>
                </a:solidFill>
                <a:effectLst>
                  <a:outerShdw blurRad="38100" dist="38100" dir="2700000" algn="tl">
                    <a:srgbClr val="000000"/>
                  </a:outerShdw>
                </a:effectLst>
                <a:latin typeface="Times New Roman" charset="0"/>
                <a:cs typeface="Times New Roman" charset="0"/>
                <a:sym typeface="Times New Roman" charset="0"/>
              </a:rPr>
              <a:t> </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rescuing; coming to the aid of – responding to distress</a:t>
            </a:r>
          </a:p>
          <a:p>
            <a:pPr marL="0" indent="0" defTabSz="914400" eaLnBrk="1">
              <a:lnSpc>
                <a:spcPct val="90000"/>
              </a:lnSpc>
              <a:spcBef>
                <a:spcPts val="500"/>
              </a:spcBef>
              <a:defRPr/>
            </a:pP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Provision:</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physical care, hygiene, food, </a:t>
            </a:r>
          </a:p>
          <a:p>
            <a:pPr marL="0" indent="0" defTabSz="914400" eaLnBrk="1">
              <a:lnSpc>
                <a:spcPct val="90000"/>
              </a:lnSpc>
              <a:spcBef>
                <a:spcPts val="500"/>
              </a:spcBef>
              <a:defRPr/>
            </a:pP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Affection</a:t>
            </a:r>
            <a:r>
              <a:rPr lang="en-US" sz="2400" b="1" smtClean="0">
                <a:solidFill>
                  <a:srgbClr val="FFFF66"/>
                </a:solidFill>
                <a:effectLst>
                  <a:outerShdw blurRad="38100" dist="38100" dir="2700000" algn="tl">
                    <a:srgbClr val="000000"/>
                  </a:outerShdw>
                </a:effectLst>
                <a:latin typeface="Times New Roman" charset="0"/>
                <a:cs typeface="Times New Roman" charset="0"/>
                <a:sym typeface="Times New Roman" charset="0"/>
              </a:rPr>
              <a:t>:</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warmth positive affects that acts as key inputs for brain maturation</a:t>
            </a:r>
          </a:p>
          <a:p>
            <a:pPr marL="0" indent="0" defTabSz="914400" eaLnBrk="1">
              <a:lnSpc>
                <a:spcPct val="90000"/>
              </a:lnSpc>
              <a:spcBef>
                <a:spcPts val="500"/>
              </a:spcBef>
              <a:defRPr/>
            </a:pP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Education and Validation:</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teach/learn  life skills in family context: understanding one</a:t>
            </a:r>
            <a:r>
              <a:rPr lang="ja-JP" alt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s own mind</a:t>
            </a:r>
          </a:p>
          <a:p>
            <a:pPr marL="0" indent="0" defTabSz="914400" eaLnBrk="1">
              <a:lnSpc>
                <a:spcPct val="90000"/>
              </a:lnSpc>
              <a:spcBef>
                <a:spcPts val="500"/>
              </a:spcBef>
              <a:defRPr/>
            </a:pPr>
            <a:r>
              <a:rPr lang="en-US" sz="2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Interaction:</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being present, stimulating and regulating various affect systems: curiosity, play, soothing – socialising agent – shaping phenotypes</a:t>
            </a:r>
            <a:endParaRPr lang="en-US" smtClean="0"/>
          </a:p>
        </p:txBody>
      </p:sp>
    </p:spTree>
    <p:extLst>
      <p:ext uri="{BB962C8B-B14F-4D97-AF65-F5344CB8AC3E}">
        <p14:creationId xmlns:p14="http://schemas.microsoft.com/office/powerpoint/2010/main" val="95730230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 calcmode="lin" valueType="num">
                                      <p:cBhvr additive="base">
                                        <p:cTn id="7" dur="500" fill="hold"/>
                                        <p:tgtEl>
                                          <p:spTgt spid="109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9570">
                                            <p:txEl>
                                              <p:pRg st="2" end="2"/>
                                            </p:txEl>
                                          </p:spTgt>
                                        </p:tgtEl>
                                        <p:attrNameLst>
                                          <p:attrName>style.visibility</p:attrName>
                                        </p:attrNameLst>
                                      </p:cBhvr>
                                      <p:to>
                                        <p:strVal val="visible"/>
                                      </p:to>
                                    </p:set>
                                    <p:anim calcmode="lin" valueType="num">
                                      <p:cBhvr additive="base">
                                        <p:cTn id="12"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9570">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9570">
                                            <p:txEl>
                                              <p:pRg st="3" end="3"/>
                                            </p:txEl>
                                          </p:spTgt>
                                        </p:tgtEl>
                                        <p:attrNameLst>
                                          <p:attrName>style.visibility</p:attrName>
                                        </p:attrNameLst>
                                      </p:cBhvr>
                                      <p:to>
                                        <p:strVal val="visible"/>
                                      </p:to>
                                    </p:set>
                                    <p:anim calcmode="lin" valueType="num">
                                      <p:cBhvr additive="base">
                                        <p:cTn id="17"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9570">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9570">
                                            <p:txEl>
                                              <p:pRg st="4" end="4"/>
                                            </p:txEl>
                                          </p:spTgt>
                                        </p:tgtEl>
                                        <p:attrNameLst>
                                          <p:attrName>style.visibility</p:attrName>
                                        </p:attrNameLst>
                                      </p:cBhvr>
                                      <p:to>
                                        <p:strVal val="visible"/>
                                      </p:to>
                                    </p:set>
                                    <p:anim calcmode="lin" valueType="num">
                                      <p:cBhvr additive="base">
                                        <p:cTn id="22" dur="500" fill="hold"/>
                                        <p:tgtEl>
                                          <p:spTgt spid="109570">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9570">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9570">
                                            <p:txEl>
                                              <p:pRg st="5" end="5"/>
                                            </p:txEl>
                                          </p:spTgt>
                                        </p:tgtEl>
                                        <p:attrNameLst>
                                          <p:attrName>style.visibility</p:attrName>
                                        </p:attrNameLst>
                                      </p:cBhvr>
                                      <p:to>
                                        <p:strVal val="visible"/>
                                      </p:to>
                                    </p:set>
                                    <p:anim calcmode="lin" valueType="num">
                                      <p:cBhvr additive="base">
                                        <p:cTn id="27" dur="500" fill="hold"/>
                                        <p:tgtEl>
                                          <p:spTgt spid="10957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9570">
                                            <p:txEl>
                                              <p:pRg st="5" end="5"/>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9570">
                                            <p:txEl>
                                              <p:pRg st="6" end="6"/>
                                            </p:txEl>
                                          </p:spTgt>
                                        </p:tgtEl>
                                        <p:attrNameLst>
                                          <p:attrName>style.visibility</p:attrName>
                                        </p:attrNameLst>
                                      </p:cBhvr>
                                      <p:to>
                                        <p:strVal val="visible"/>
                                      </p:to>
                                    </p:set>
                                    <p:anim calcmode="lin" valueType="num">
                                      <p:cBhvr additive="base">
                                        <p:cTn id="32" dur="500" fill="hold"/>
                                        <p:tgtEl>
                                          <p:spTgt spid="109570">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9570">
                                            <p:txEl>
                                              <p:pRg st="6" end="6"/>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9570">
                                            <p:txEl>
                                              <p:pRg st="7" end="7"/>
                                            </p:txEl>
                                          </p:spTgt>
                                        </p:tgtEl>
                                        <p:attrNameLst>
                                          <p:attrName>style.visibility</p:attrName>
                                        </p:attrNameLst>
                                      </p:cBhvr>
                                      <p:to>
                                        <p:strVal val="visible"/>
                                      </p:to>
                                    </p:set>
                                    <p:anim calcmode="lin" valueType="num">
                                      <p:cBhvr additive="base">
                                        <p:cTn id="37" dur="500" fill="hold"/>
                                        <p:tgtEl>
                                          <p:spTgt spid="10957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57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bldLvl="5"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Grp="1"/>
          </p:cNvSpPr>
          <p:nvPr>
            <p:ph type="title"/>
          </p:nvPr>
        </p:nvSpPr>
        <p:spPr bwMode="auto">
          <a:xfrm>
            <a:off x="685800" y="838200"/>
            <a:ext cx="7772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ctr" anchorCtr="0" compatLnSpc="1">
            <a:prstTxWarp prst="textNoShape">
              <a:avLst/>
            </a:prstTxWarp>
          </a:bodyPr>
          <a:lstStyle/>
          <a:p>
            <a:pPr algn="ctr" defTabSz="520700" eaLnBrk="1">
              <a:defRPr/>
            </a:pPr>
            <a:endParaRPr lang="en-US" sz="2500" b="1" smtClean="0">
              <a:solidFill>
                <a:srgbClr val="A50021"/>
              </a:solidFill>
              <a:latin typeface="Times New Roman" charset="0"/>
              <a:cs typeface="Times New Roman" charset="0"/>
              <a:sym typeface="Times New Roman" charset="0"/>
            </a:endParaRPr>
          </a:p>
        </p:txBody>
      </p:sp>
      <p:sp>
        <p:nvSpPr>
          <p:cNvPr id="110594" name="Rectangle 2"/>
          <p:cNvSpPr>
            <a:spLocks noGrp="1"/>
          </p:cNvSpPr>
          <p:nvPr>
            <p:ph type="body" idx="1"/>
          </p:nvPr>
        </p:nvSpPr>
        <p:spPr bwMode="auto">
          <a:xfrm>
            <a:off x="1371600" y="1981200"/>
            <a:ext cx="6553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marL="0" indent="0" defTabSz="914400" eaLnBrk="1">
              <a:spcBef>
                <a:spcPts val="700"/>
              </a:spcBef>
              <a:defRPr/>
            </a:pPr>
            <a:endParaRPr lang="en-US" sz="3200" b="1" smtClean="0">
              <a:solidFill>
                <a:srgbClr val="000066"/>
              </a:solidFill>
              <a:latin typeface="Times New Roman" charset="0"/>
              <a:cs typeface="Times New Roman" charset="0"/>
              <a:sym typeface="Times New Roman" charset="0"/>
            </a:endParaRPr>
          </a:p>
        </p:txBody>
      </p:sp>
      <p:grpSp>
        <p:nvGrpSpPr>
          <p:cNvPr id="131075" name="Group 3"/>
          <p:cNvGrpSpPr>
            <a:grpSpLocks/>
          </p:cNvGrpSpPr>
          <p:nvPr/>
        </p:nvGrpSpPr>
        <p:grpSpPr bwMode="auto">
          <a:xfrm>
            <a:off x="0" y="0"/>
            <a:ext cx="9324975" cy="7029450"/>
            <a:chOff x="0" y="0"/>
            <a:chExt cx="9324975" cy="7029450"/>
          </a:xfrm>
        </p:grpSpPr>
        <p:sp>
          <p:nvSpPr>
            <p:cNvPr id="110596" name="AutoShape 4" descr="Parchment.jpg"/>
            <p:cNvSpPr>
              <a:spLocks/>
            </p:cNvSpPr>
            <p:nvPr/>
          </p:nvSpPr>
          <p:spPr bwMode="auto">
            <a:xfrm>
              <a:off x="0" y="0"/>
              <a:ext cx="9324975" cy="7029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lnSpc>
                  <a:spcPct val="90000"/>
                </a:lnSpc>
                <a:spcBef>
                  <a:spcPts val="500"/>
                </a:spcBef>
                <a:defRPr/>
              </a:pPr>
              <a:endParaRPr lang="en-US" sz="2400" b="1">
                <a:solidFill>
                  <a:srgbClr val="000000"/>
                </a:solidFill>
                <a:latin typeface="Times New Roman" charset="0"/>
                <a:ea typeface="ＭＳ Ｐゴシック" charset="0"/>
                <a:cs typeface="Times New Roman" charset="0"/>
                <a:sym typeface="Times New Roman" charset="0"/>
              </a:endParaRPr>
            </a:p>
          </p:txBody>
        </p:sp>
        <p:pic>
          <p:nvPicPr>
            <p:cNvPr id="110597" name="Picture 5" descr="Parch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4975" cy="7029450"/>
            </a:xfrm>
            <a:prstGeom prst="rect">
              <a:avLst/>
            </a:pr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0598" name="Line 6"/>
          <p:cNvSpPr>
            <a:spLocks noChangeShapeType="1"/>
          </p:cNvSpPr>
          <p:nvPr/>
        </p:nvSpPr>
        <p:spPr bwMode="auto">
          <a:xfrm>
            <a:off x="6370638" y="3859213"/>
            <a:ext cx="1008062" cy="1296987"/>
          </a:xfrm>
          <a:prstGeom prst="line">
            <a:avLst/>
          </a:prstGeom>
          <a:noFill/>
          <a:ln w="38100" cap="flat" cmpd="sng">
            <a:solidFill>
              <a:srgbClr val="008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0599" name="Line 7"/>
          <p:cNvSpPr>
            <a:spLocks noChangeShapeType="1"/>
          </p:cNvSpPr>
          <p:nvPr/>
        </p:nvSpPr>
        <p:spPr bwMode="auto">
          <a:xfrm flipV="1">
            <a:off x="2484438" y="3573463"/>
            <a:ext cx="2374900" cy="1798637"/>
          </a:xfrm>
          <a:prstGeom prst="line">
            <a:avLst/>
          </a:prstGeom>
          <a:noFill/>
          <a:ln w="38100" cap="flat" cmpd="sng">
            <a:solidFill>
              <a:srgbClr val="008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0600" name="AutoShape 8"/>
          <p:cNvSpPr>
            <a:spLocks/>
          </p:cNvSpPr>
          <p:nvPr/>
        </p:nvSpPr>
        <p:spPr bwMode="auto">
          <a:xfrm>
            <a:off x="684213" y="38100"/>
            <a:ext cx="7772400" cy="542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r>
              <a:rPr lang="en-US" sz="3200">
                <a:solidFill>
                  <a:srgbClr val="008000"/>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Internal Threat and Soothing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0601" name="AutoShape 9"/>
          <p:cNvSpPr>
            <a:spLocks/>
          </p:cNvSpPr>
          <p:nvPr/>
        </p:nvSpPr>
        <p:spPr bwMode="auto">
          <a:xfrm>
            <a:off x="2339975" y="2997200"/>
            <a:ext cx="1222375"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800000"/>
                </a:solidFill>
                <a:latin typeface="Times New Roman" charset="0"/>
                <a:ea typeface="ＭＳ Ｐゴシック" charset="0"/>
                <a:cs typeface="Times New Roman" charset="0"/>
                <a:sym typeface="Times New Roman" charset="0"/>
              </a:rPr>
              <a:t>Threat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0602" name="AutoShape 10"/>
          <p:cNvSpPr>
            <a:spLocks/>
          </p:cNvSpPr>
          <p:nvPr/>
        </p:nvSpPr>
        <p:spPr bwMode="auto">
          <a:xfrm>
            <a:off x="4932363" y="2420938"/>
            <a:ext cx="1944687" cy="1295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38100" cap="flat" cmpd="sng">
            <a:solidFill>
              <a:srgbClr val="008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p:txBody>
      </p:sp>
      <p:sp>
        <p:nvSpPr>
          <p:cNvPr id="110603" name="AutoShape 11"/>
          <p:cNvSpPr>
            <a:spLocks/>
          </p:cNvSpPr>
          <p:nvPr/>
        </p:nvSpPr>
        <p:spPr bwMode="auto">
          <a:xfrm>
            <a:off x="5148263" y="2636838"/>
            <a:ext cx="1727200" cy="614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8000"/>
                </a:solidFill>
                <a:latin typeface="Times New Roman" charset="0"/>
                <a:ea typeface="ＭＳ Ｐゴシック" charset="0"/>
                <a:cs typeface="Times New Roman" charset="0"/>
                <a:sym typeface="Times New Roman" charset="0"/>
              </a:rPr>
              <a:t>Affiliative/ Soothing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0604" name="AutoShape 12"/>
          <p:cNvSpPr>
            <a:spLocks/>
          </p:cNvSpPr>
          <p:nvPr/>
        </p:nvSpPr>
        <p:spPr bwMode="auto">
          <a:xfrm>
            <a:off x="2124075" y="2492375"/>
            <a:ext cx="1584325" cy="1441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799"/>
                </a:moveTo>
                <a:lnTo>
                  <a:pt x="8351" y="2295"/>
                </a:lnTo>
                <a:lnTo>
                  <a:pt x="7311" y="6320"/>
                </a:lnTo>
                <a:lnTo>
                  <a:pt x="370" y="2295"/>
                </a:lnTo>
                <a:lnTo>
                  <a:pt x="4627" y="7616"/>
                </a:lnTo>
                <a:lnTo>
                  <a:pt x="0" y="8615"/>
                </a:lnTo>
                <a:lnTo>
                  <a:pt x="3722" y="11775"/>
                </a:lnTo>
                <a:lnTo>
                  <a:pt x="135" y="14587"/>
                </a:lnTo>
                <a:lnTo>
                  <a:pt x="5667" y="13936"/>
                </a:lnTo>
                <a:lnTo>
                  <a:pt x="4762" y="17616"/>
                </a:lnTo>
                <a:lnTo>
                  <a:pt x="7715" y="15626"/>
                </a:lnTo>
                <a:lnTo>
                  <a:pt x="8484" y="21599"/>
                </a:lnTo>
                <a:lnTo>
                  <a:pt x="10531" y="14934"/>
                </a:lnTo>
                <a:lnTo>
                  <a:pt x="13246" y="19736"/>
                </a:lnTo>
                <a:lnTo>
                  <a:pt x="14020" y="14456"/>
                </a:lnTo>
                <a:lnTo>
                  <a:pt x="18144" y="18094"/>
                </a:lnTo>
                <a:lnTo>
                  <a:pt x="16836" y="12941"/>
                </a:lnTo>
                <a:lnTo>
                  <a:pt x="21599" y="13290"/>
                </a:lnTo>
                <a:lnTo>
                  <a:pt x="17606" y="10474"/>
                </a:lnTo>
                <a:lnTo>
                  <a:pt x="21096" y="8136"/>
                </a:lnTo>
                <a:lnTo>
                  <a:pt x="16701" y="7314"/>
                </a:lnTo>
                <a:lnTo>
                  <a:pt x="18379" y="4457"/>
                </a:lnTo>
                <a:lnTo>
                  <a:pt x="14154" y="5324"/>
                </a:lnTo>
                <a:lnTo>
                  <a:pt x="14521" y="0"/>
                </a:lnTo>
                <a:close/>
              </a:path>
            </a:pathLst>
          </a:custGeom>
          <a:noFill/>
          <a:ln w="28575" cap="flat" cmpd="sng">
            <a:solidFill>
              <a:srgbClr val="8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p:txBody>
      </p:sp>
      <p:grpSp>
        <p:nvGrpSpPr>
          <p:cNvPr id="131083" name="Group 13"/>
          <p:cNvGrpSpPr>
            <a:grpSpLocks/>
          </p:cNvGrpSpPr>
          <p:nvPr/>
        </p:nvGrpSpPr>
        <p:grpSpPr bwMode="auto">
          <a:xfrm>
            <a:off x="3492500" y="1989138"/>
            <a:ext cx="1871663" cy="647700"/>
            <a:chOff x="0" y="0"/>
            <a:chExt cx="1871663" cy="647700"/>
          </a:xfrm>
        </p:grpSpPr>
        <p:sp>
          <p:nvSpPr>
            <p:cNvPr id="110606" name="AutoShape 14"/>
            <p:cNvSpPr>
              <a:spLocks/>
            </p:cNvSpPr>
            <p:nvPr/>
          </p:nvSpPr>
          <p:spPr bwMode="auto">
            <a:xfrm>
              <a:off x="0" y="0"/>
              <a:ext cx="1871663" cy="647700"/>
            </a:xfrm>
            <a:prstGeom prst="leftArrow">
              <a:avLst>
                <a:gd name="adj1" fmla="val 50000"/>
                <a:gd name="adj2" fmla="val 72243"/>
              </a:avLst>
            </a:prstGeom>
            <a:noFill/>
            <a:ln w="28575" cap="flat" cmpd="sng">
              <a:solidFill>
                <a:srgbClr val="008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endParaRPr lang="en-US" sz="1800">
                <a:solidFill>
                  <a:srgbClr val="008000"/>
                </a:solidFill>
                <a:latin typeface="Times New Roman" charset="0"/>
                <a:ea typeface="ＭＳ Ｐゴシック" charset="0"/>
                <a:cs typeface="Times New Roman" charset="0"/>
                <a:sym typeface="Times New Roman" charset="0"/>
              </a:endParaRPr>
            </a:p>
          </p:txBody>
        </p:sp>
        <p:sp>
          <p:nvSpPr>
            <p:cNvPr id="110607" name="AutoShape 15"/>
            <p:cNvSpPr>
              <a:spLocks/>
            </p:cNvSpPr>
            <p:nvPr/>
          </p:nvSpPr>
          <p:spPr bwMode="auto">
            <a:xfrm>
              <a:off x="708025" y="149225"/>
              <a:ext cx="688975"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r>
                <a:rPr lang="en-US" sz="1800">
                  <a:solidFill>
                    <a:srgbClr val="008000"/>
                  </a:solidFill>
                  <a:latin typeface="Times New Roman" charset="0"/>
                  <a:ea typeface="ＭＳ Ｐゴシック" charset="0"/>
                  <a:cs typeface="Times New Roman" charset="0"/>
                  <a:sym typeface="Times New Roman" charset="0"/>
                </a:rPr>
                <a:t>Calms</a:t>
              </a:r>
              <a:endParaRPr lang="en-US" sz="2400" b="1">
                <a:solidFill>
                  <a:srgbClr val="000000"/>
                </a:solidFill>
                <a:latin typeface="Times New Roman" charset="0"/>
                <a:ea typeface="ＭＳ Ｐゴシック" charset="0"/>
                <a:cs typeface="Times New Roman" charset="0"/>
                <a:sym typeface="Times New Roman" charset="0"/>
              </a:endParaRPr>
            </a:p>
          </p:txBody>
        </p:sp>
      </p:grpSp>
      <p:sp>
        <p:nvSpPr>
          <p:cNvPr id="110608" name="AutoShape 16"/>
          <p:cNvSpPr>
            <a:spLocks/>
          </p:cNvSpPr>
          <p:nvPr/>
        </p:nvSpPr>
        <p:spPr bwMode="auto">
          <a:xfrm>
            <a:off x="250825" y="5284788"/>
            <a:ext cx="2916238" cy="882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8000"/>
                </a:solidFill>
                <a:ea typeface="ＭＳ Ｐゴシック" charset="0"/>
                <a:sym typeface="Arial" charset="0"/>
              </a:rPr>
              <a:t>Internal representations of helpful others and sources of comfort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0609" name="AutoShape 17"/>
          <p:cNvSpPr>
            <a:spLocks/>
          </p:cNvSpPr>
          <p:nvPr/>
        </p:nvSpPr>
        <p:spPr bwMode="auto">
          <a:xfrm>
            <a:off x="3492500" y="6216650"/>
            <a:ext cx="3671888"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8000"/>
                </a:solidFill>
                <a:ea typeface="ＭＳ Ｐゴシック" charset="0"/>
                <a:sym typeface="Arial" charset="0"/>
              </a:rPr>
              <a:t>Emotional memories of soothing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0610" name="AutoShape 18"/>
          <p:cNvSpPr>
            <a:spLocks/>
          </p:cNvSpPr>
          <p:nvPr/>
        </p:nvSpPr>
        <p:spPr bwMode="auto">
          <a:xfrm>
            <a:off x="6786563" y="5184775"/>
            <a:ext cx="2339975" cy="615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8000"/>
                </a:solidFill>
                <a:ea typeface="ＭＳ Ｐゴシック" charset="0"/>
                <a:sym typeface="Arial" charset="0"/>
              </a:rPr>
              <a:t>Neurophysiological networks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0611" name="Line 19"/>
          <p:cNvSpPr>
            <a:spLocks noChangeShapeType="1"/>
          </p:cNvSpPr>
          <p:nvPr/>
        </p:nvSpPr>
        <p:spPr bwMode="auto">
          <a:xfrm flipH="1">
            <a:off x="5002213" y="3789363"/>
            <a:ext cx="433387" cy="2446337"/>
          </a:xfrm>
          <a:prstGeom prst="line">
            <a:avLst/>
          </a:prstGeom>
          <a:noFill/>
          <a:ln w="38100" cap="flat" cmpd="sng">
            <a:solidFill>
              <a:srgbClr val="008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0612" name="AutoShape 20"/>
          <p:cNvSpPr>
            <a:spLocks/>
          </p:cNvSpPr>
          <p:nvPr/>
        </p:nvSpPr>
        <p:spPr bwMode="auto">
          <a:xfrm>
            <a:off x="6084888" y="981075"/>
            <a:ext cx="3240087" cy="615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8000"/>
                </a:solidFill>
                <a:ea typeface="ＭＳ Ｐゴシック" charset="0"/>
                <a:sym typeface="Arial" charset="0"/>
              </a:rPr>
              <a:t>Self-affiliation – experiences a lovable self</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0613" name="Line 21"/>
          <p:cNvSpPr>
            <a:spLocks noChangeShapeType="1"/>
          </p:cNvSpPr>
          <p:nvPr/>
        </p:nvSpPr>
        <p:spPr bwMode="auto">
          <a:xfrm flipV="1">
            <a:off x="6948488" y="1628775"/>
            <a:ext cx="1008062" cy="1077913"/>
          </a:xfrm>
          <a:prstGeom prst="line">
            <a:avLst/>
          </a:prstGeom>
          <a:noFill/>
          <a:ln w="38100" cap="flat" cmpd="sng">
            <a:solidFill>
              <a:srgbClr val="008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12262277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0599"/>
                                        </p:tgtEl>
                                        <p:attrNameLst>
                                          <p:attrName>style.visibility</p:attrName>
                                        </p:attrNameLst>
                                      </p:cBhvr>
                                      <p:to>
                                        <p:strVal val="visible"/>
                                      </p:to>
                                    </p:set>
                                    <p:anim calcmode="lin" valueType="num">
                                      <p:cBhvr additive="base">
                                        <p:cTn id="7" dur="500" fill="hold"/>
                                        <p:tgtEl>
                                          <p:spTgt spid="110599"/>
                                        </p:tgtEl>
                                        <p:attrNameLst>
                                          <p:attrName>ppt_x</p:attrName>
                                        </p:attrNameLst>
                                      </p:cBhvr>
                                      <p:tavLst>
                                        <p:tav tm="0">
                                          <p:val>
                                            <p:strVal val="#ppt_x"/>
                                          </p:val>
                                        </p:tav>
                                        <p:tav tm="100000">
                                          <p:val>
                                            <p:strVal val="#ppt_x"/>
                                          </p:val>
                                        </p:tav>
                                      </p:tavLst>
                                    </p:anim>
                                    <p:anim calcmode="lin" valueType="num">
                                      <p:cBhvr additive="base">
                                        <p:cTn id="8" dur="500" fill="hold"/>
                                        <p:tgtEl>
                                          <p:spTgt spid="1105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0608"/>
                                        </p:tgtEl>
                                        <p:attrNameLst>
                                          <p:attrName>style.visibility</p:attrName>
                                        </p:attrNameLst>
                                      </p:cBhvr>
                                      <p:to>
                                        <p:strVal val="visible"/>
                                      </p:to>
                                    </p:set>
                                    <p:anim calcmode="lin" valueType="num">
                                      <p:cBhvr additive="base">
                                        <p:cTn id="13" dur="500" fill="hold"/>
                                        <p:tgtEl>
                                          <p:spTgt spid="110608"/>
                                        </p:tgtEl>
                                        <p:attrNameLst>
                                          <p:attrName>ppt_x</p:attrName>
                                        </p:attrNameLst>
                                      </p:cBhvr>
                                      <p:tavLst>
                                        <p:tav tm="0">
                                          <p:val>
                                            <p:strVal val="#ppt_x"/>
                                          </p:val>
                                        </p:tav>
                                        <p:tav tm="100000">
                                          <p:val>
                                            <p:strVal val="#ppt_x"/>
                                          </p:val>
                                        </p:tav>
                                      </p:tavLst>
                                    </p:anim>
                                    <p:anim calcmode="lin" valueType="num">
                                      <p:cBhvr additive="base">
                                        <p:cTn id="14" dur="500" fill="hold"/>
                                        <p:tgtEl>
                                          <p:spTgt spid="11060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0611"/>
                                        </p:tgtEl>
                                        <p:attrNameLst>
                                          <p:attrName>style.visibility</p:attrName>
                                        </p:attrNameLst>
                                      </p:cBhvr>
                                      <p:to>
                                        <p:strVal val="visible"/>
                                      </p:to>
                                    </p:set>
                                    <p:anim calcmode="lin" valueType="num">
                                      <p:cBhvr additive="base">
                                        <p:cTn id="19" dur="500" fill="hold"/>
                                        <p:tgtEl>
                                          <p:spTgt spid="110611"/>
                                        </p:tgtEl>
                                        <p:attrNameLst>
                                          <p:attrName>ppt_x</p:attrName>
                                        </p:attrNameLst>
                                      </p:cBhvr>
                                      <p:tavLst>
                                        <p:tav tm="0">
                                          <p:val>
                                            <p:strVal val="#ppt_x"/>
                                          </p:val>
                                        </p:tav>
                                        <p:tav tm="100000">
                                          <p:val>
                                            <p:strVal val="#ppt_x"/>
                                          </p:val>
                                        </p:tav>
                                      </p:tavLst>
                                    </p:anim>
                                    <p:anim calcmode="lin" valueType="num">
                                      <p:cBhvr additive="base">
                                        <p:cTn id="20" dur="500" fill="hold"/>
                                        <p:tgtEl>
                                          <p:spTgt spid="1106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0609"/>
                                        </p:tgtEl>
                                        <p:attrNameLst>
                                          <p:attrName>style.visibility</p:attrName>
                                        </p:attrNameLst>
                                      </p:cBhvr>
                                      <p:to>
                                        <p:strVal val="visible"/>
                                      </p:to>
                                    </p:set>
                                    <p:anim calcmode="lin" valueType="num">
                                      <p:cBhvr additive="base">
                                        <p:cTn id="25" dur="500" fill="hold"/>
                                        <p:tgtEl>
                                          <p:spTgt spid="110609"/>
                                        </p:tgtEl>
                                        <p:attrNameLst>
                                          <p:attrName>ppt_x</p:attrName>
                                        </p:attrNameLst>
                                      </p:cBhvr>
                                      <p:tavLst>
                                        <p:tav tm="0">
                                          <p:val>
                                            <p:strVal val="#ppt_x"/>
                                          </p:val>
                                        </p:tav>
                                        <p:tav tm="100000">
                                          <p:val>
                                            <p:strVal val="#ppt_x"/>
                                          </p:val>
                                        </p:tav>
                                      </p:tavLst>
                                    </p:anim>
                                    <p:anim calcmode="lin" valueType="num">
                                      <p:cBhvr additive="base">
                                        <p:cTn id="26" dur="500" fill="hold"/>
                                        <p:tgtEl>
                                          <p:spTgt spid="11060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0598"/>
                                        </p:tgtEl>
                                        <p:attrNameLst>
                                          <p:attrName>style.visibility</p:attrName>
                                        </p:attrNameLst>
                                      </p:cBhvr>
                                      <p:to>
                                        <p:strVal val="visible"/>
                                      </p:to>
                                    </p:set>
                                    <p:anim calcmode="lin" valueType="num">
                                      <p:cBhvr additive="base">
                                        <p:cTn id="31" dur="500" fill="hold"/>
                                        <p:tgtEl>
                                          <p:spTgt spid="110598"/>
                                        </p:tgtEl>
                                        <p:attrNameLst>
                                          <p:attrName>ppt_x</p:attrName>
                                        </p:attrNameLst>
                                      </p:cBhvr>
                                      <p:tavLst>
                                        <p:tav tm="0">
                                          <p:val>
                                            <p:strVal val="#ppt_x"/>
                                          </p:val>
                                        </p:tav>
                                        <p:tav tm="100000">
                                          <p:val>
                                            <p:strVal val="#ppt_x"/>
                                          </p:val>
                                        </p:tav>
                                      </p:tavLst>
                                    </p:anim>
                                    <p:anim calcmode="lin" valueType="num">
                                      <p:cBhvr additive="base">
                                        <p:cTn id="32" dur="500" fill="hold"/>
                                        <p:tgtEl>
                                          <p:spTgt spid="11059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0610"/>
                                        </p:tgtEl>
                                        <p:attrNameLst>
                                          <p:attrName>style.visibility</p:attrName>
                                        </p:attrNameLst>
                                      </p:cBhvr>
                                      <p:to>
                                        <p:strVal val="visible"/>
                                      </p:to>
                                    </p:set>
                                    <p:anim calcmode="lin" valueType="num">
                                      <p:cBhvr additive="base">
                                        <p:cTn id="37" dur="500" fill="hold"/>
                                        <p:tgtEl>
                                          <p:spTgt spid="110610"/>
                                        </p:tgtEl>
                                        <p:attrNameLst>
                                          <p:attrName>ppt_x</p:attrName>
                                        </p:attrNameLst>
                                      </p:cBhvr>
                                      <p:tavLst>
                                        <p:tav tm="0">
                                          <p:val>
                                            <p:strVal val="#ppt_x"/>
                                          </p:val>
                                        </p:tav>
                                        <p:tav tm="100000">
                                          <p:val>
                                            <p:strVal val="#ppt_x"/>
                                          </p:val>
                                        </p:tav>
                                      </p:tavLst>
                                    </p:anim>
                                    <p:anim calcmode="lin" valueType="num">
                                      <p:cBhvr additive="base">
                                        <p:cTn id="38" dur="500" fill="hold"/>
                                        <p:tgtEl>
                                          <p:spTgt spid="1106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0613"/>
                                        </p:tgtEl>
                                        <p:attrNameLst>
                                          <p:attrName>style.visibility</p:attrName>
                                        </p:attrNameLst>
                                      </p:cBhvr>
                                      <p:to>
                                        <p:strVal val="visible"/>
                                      </p:to>
                                    </p:set>
                                    <p:anim calcmode="lin" valueType="num">
                                      <p:cBhvr additive="base">
                                        <p:cTn id="43" dur="500" fill="hold"/>
                                        <p:tgtEl>
                                          <p:spTgt spid="110613"/>
                                        </p:tgtEl>
                                        <p:attrNameLst>
                                          <p:attrName>ppt_x</p:attrName>
                                        </p:attrNameLst>
                                      </p:cBhvr>
                                      <p:tavLst>
                                        <p:tav tm="0">
                                          <p:val>
                                            <p:strVal val="#ppt_x"/>
                                          </p:val>
                                        </p:tav>
                                        <p:tav tm="100000">
                                          <p:val>
                                            <p:strVal val="#ppt_x"/>
                                          </p:val>
                                        </p:tav>
                                      </p:tavLst>
                                    </p:anim>
                                    <p:anim calcmode="lin" valueType="num">
                                      <p:cBhvr additive="base">
                                        <p:cTn id="44" dur="500" fill="hold"/>
                                        <p:tgtEl>
                                          <p:spTgt spid="1106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0612"/>
                                        </p:tgtEl>
                                        <p:attrNameLst>
                                          <p:attrName>style.visibility</p:attrName>
                                        </p:attrNameLst>
                                      </p:cBhvr>
                                      <p:to>
                                        <p:strVal val="visible"/>
                                      </p:to>
                                    </p:set>
                                    <p:anim calcmode="lin" valueType="num">
                                      <p:cBhvr additive="base">
                                        <p:cTn id="49" dur="500" fill="hold"/>
                                        <p:tgtEl>
                                          <p:spTgt spid="110612"/>
                                        </p:tgtEl>
                                        <p:attrNameLst>
                                          <p:attrName>ppt_x</p:attrName>
                                        </p:attrNameLst>
                                      </p:cBhvr>
                                      <p:tavLst>
                                        <p:tav tm="0">
                                          <p:val>
                                            <p:strVal val="#ppt_x"/>
                                          </p:val>
                                        </p:tav>
                                        <p:tav tm="100000">
                                          <p:val>
                                            <p:strVal val="#ppt_x"/>
                                          </p:val>
                                        </p:tav>
                                      </p:tavLst>
                                    </p:anim>
                                    <p:anim calcmode="lin" valueType="num">
                                      <p:cBhvr additive="base">
                                        <p:cTn id="50" dur="500" fill="hold"/>
                                        <p:tgtEl>
                                          <p:spTgt spid="110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8" grpId="0" autoUpdateAnimBg="0"/>
      <p:bldP spid="110609" grpId="0" autoUpdateAnimBg="0"/>
      <p:bldP spid="110610" grpId="0" autoUpdateAnimBg="0"/>
      <p:bldP spid="11061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Grp="1"/>
          </p:cNvSpPr>
          <p:nvPr>
            <p:ph type="title"/>
          </p:nvPr>
        </p:nvSpPr>
        <p:spPr bwMode="auto">
          <a:xfrm>
            <a:off x="685800" y="838200"/>
            <a:ext cx="7772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ctr" anchorCtr="0" compatLnSpc="1">
            <a:prstTxWarp prst="textNoShape">
              <a:avLst/>
            </a:prstTxWarp>
          </a:bodyPr>
          <a:lstStyle/>
          <a:p>
            <a:pPr algn="ctr" defTabSz="520700" eaLnBrk="1">
              <a:defRPr/>
            </a:pPr>
            <a:endParaRPr lang="en-US" sz="2500" b="1" smtClean="0">
              <a:solidFill>
                <a:srgbClr val="A50021"/>
              </a:solidFill>
              <a:latin typeface="Times New Roman" charset="0"/>
              <a:cs typeface="Times New Roman" charset="0"/>
              <a:sym typeface="Times New Roman" charset="0"/>
            </a:endParaRPr>
          </a:p>
        </p:txBody>
      </p:sp>
      <p:sp>
        <p:nvSpPr>
          <p:cNvPr id="111618" name="Rectangle 2"/>
          <p:cNvSpPr>
            <a:spLocks noGrp="1"/>
          </p:cNvSpPr>
          <p:nvPr>
            <p:ph type="body" idx="1"/>
          </p:nvPr>
        </p:nvSpPr>
        <p:spPr bwMode="auto">
          <a:xfrm>
            <a:off x="1371600" y="1981200"/>
            <a:ext cx="6553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marL="0" indent="0" defTabSz="914400" eaLnBrk="1">
              <a:spcBef>
                <a:spcPts val="700"/>
              </a:spcBef>
              <a:defRPr/>
            </a:pPr>
            <a:endParaRPr lang="en-US" sz="3200" b="1" smtClean="0">
              <a:solidFill>
                <a:srgbClr val="000066"/>
              </a:solidFill>
              <a:latin typeface="Times New Roman" charset="0"/>
              <a:cs typeface="Times New Roman" charset="0"/>
              <a:sym typeface="Times New Roman" charset="0"/>
            </a:endParaRPr>
          </a:p>
        </p:txBody>
      </p:sp>
      <p:grpSp>
        <p:nvGrpSpPr>
          <p:cNvPr id="132099" name="Group 3"/>
          <p:cNvGrpSpPr>
            <a:grpSpLocks/>
          </p:cNvGrpSpPr>
          <p:nvPr/>
        </p:nvGrpSpPr>
        <p:grpSpPr bwMode="auto">
          <a:xfrm>
            <a:off x="0" y="0"/>
            <a:ext cx="9324975" cy="7029450"/>
            <a:chOff x="0" y="0"/>
            <a:chExt cx="9324975" cy="7029450"/>
          </a:xfrm>
        </p:grpSpPr>
        <p:sp>
          <p:nvSpPr>
            <p:cNvPr id="111620" name="AutoShape 4" descr="Parchment.jpg"/>
            <p:cNvSpPr>
              <a:spLocks/>
            </p:cNvSpPr>
            <p:nvPr/>
          </p:nvSpPr>
          <p:spPr bwMode="auto">
            <a:xfrm>
              <a:off x="0" y="0"/>
              <a:ext cx="9324975" cy="7029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lnSpc>
                  <a:spcPct val="90000"/>
                </a:lnSpc>
                <a:spcBef>
                  <a:spcPts val="500"/>
                </a:spcBef>
                <a:defRPr/>
              </a:pPr>
              <a:endParaRPr lang="en-US" sz="2400" b="1">
                <a:solidFill>
                  <a:srgbClr val="000000"/>
                </a:solidFill>
                <a:latin typeface="Times New Roman" charset="0"/>
                <a:ea typeface="ＭＳ Ｐゴシック" charset="0"/>
                <a:cs typeface="Times New Roman" charset="0"/>
                <a:sym typeface="Times New Roman" charset="0"/>
              </a:endParaRPr>
            </a:p>
          </p:txBody>
        </p:sp>
        <p:pic>
          <p:nvPicPr>
            <p:cNvPr id="111621" name="Picture 5" descr="Parch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4975" cy="7029450"/>
            </a:xfrm>
            <a:prstGeom prst="rect">
              <a:avLst/>
            </a:pr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1622" name="Line 6"/>
          <p:cNvSpPr>
            <a:spLocks noChangeShapeType="1"/>
          </p:cNvSpPr>
          <p:nvPr/>
        </p:nvSpPr>
        <p:spPr bwMode="auto">
          <a:xfrm>
            <a:off x="6370638" y="3859213"/>
            <a:ext cx="1008062" cy="1296987"/>
          </a:xfrm>
          <a:prstGeom prst="line">
            <a:avLst/>
          </a:prstGeom>
          <a:noFill/>
          <a:ln w="38100" cap="flat" cmpd="sng">
            <a:solidFill>
              <a:srgbClr val="0000CC"/>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1623" name="Line 7"/>
          <p:cNvSpPr>
            <a:spLocks noChangeShapeType="1"/>
          </p:cNvSpPr>
          <p:nvPr/>
        </p:nvSpPr>
        <p:spPr bwMode="auto">
          <a:xfrm flipV="1">
            <a:off x="2555875" y="3429000"/>
            <a:ext cx="2374900" cy="1798638"/>
          </a:xfrm>
          <a:prstGeom prst="line">
            <a:avLst/>
          </a:prstGeom>
          <a:noFill/>
          <a:ln w="38100" cap="flat" cmpd="sng">
            <a:solidFill>
              <a:srgbClr val="0000CC"/>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1624" name="AutoShape 8"/>
          <p:cNvSpPr>
            <a:spLocks/>
          </p:cNvSpPr>
          <p:nvPr/>
        </p:nvSpPr>
        <p:spPr bwMode="auto">
          <a:xfrm>
            <a:off x="684213" y="38100"/>
            <a:ext cx="7772400" cy="542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r>
              <a:rPr lang="en-US" sz="3200">
                <a:solidFill>
                  <a:srgbClr val="0000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Functional Safeness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1625" name="AutoShape 9"/>
          <p:cNvSpPr>
            <a:spLocks/>
          </p:cNvSpPr>
          <p:nvPr/>
        </p:nvSpPr>
        <p:spPr bwMode="auto">
          <a:xfrm>
            <a:off x="2339975" y="2997200"/>
            <a:ext cx="1222375"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800000"/>
                </a:solidFill>
                <a:latin typeface="Times New Roman" charset="0"/>
                <a:ea typeface="ＭＳ Ｐゴシック" charset="0"/>
                <a:cs typeface="Times New Roman" charset="0"/>
                <a:sym typeface="Times New Roman" charset="0"/>
              </a:rPr>
              <a:t>Threat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1626" name="AutoShape 10"/>
          <p:cNvSpPr>
            <a:spLocks/>
          </p:cNvSpPr>
          <p:nvPr/>
        </p:nvSpPr>
        <p:spPr bwMode="auto">
          <a:xfrm>
            <a:off x="4932363" y="2420938"/>
            <a:ext cx="1944687" cy="1295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38100" cap="flat" cmpd="sng">
            <a:solidFill>
              <a:srgbClr val="008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p:txBody>
      </p:sp>
      <p:sp>
        <p:nvSpPr>
          <p:cNvPr id="111627" name="AutoShape 11"/>
          <p:cNvSpPr>
            <a:spLocks/>
          </p:cNvSpPr>
          <p:nvPr/>
        </p:nvSpPr>
        <p:spPr bwMode="auto">
          <a:xfrm>
            <a:off x="5148263" y="2636838"/>
            <a:ext cx="1727200" cy="614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8000"/>
                </a:solidFill>
                <a:latin typeface="Times New Roman" charset="0"/>
                <a:ea typeface="ＭＳ Ｐゴシック" charset="0"/>
                <a:cs typeface="Times New Roman" charset="0"/>
                <a:sym typeface="Times New Roman" charset="0"/>
              </a:rPr>
              <a:t>Affiliative/ Soothing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1628" name="AutoShape 12"/>
          <p:cNvSpPr>
            <a:spLocks/>
          </p:cNvSpPr>
          <p:nvPr/>
        </p:nvSpPr>
        <p:spPr bwMode="auto">
          <a:xfrm>
            <a:off x="2124075" y="2492375"/>
            <a:ext cx="1584325" cy="1441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799"/>
                </a:moveTo>
                <a:lnTo>
                  <a:pt x="8351" y="2295"/>
                </a:lnTo>
                <a:lnTo>
                  <a:pt x="7311" y="6320"/>
                </a:lnTo>
                <a:lnTo>
                  <a:pt x="370" y="2295"/>
                </a:lnTo>
                <a:lnTo>
                  <a:pt x="4627" y="7616"/>
                </a:lnTo>
                <a:lnTo>
                  <a:pt x="0" y="8615"/>
                </a:lnTo>
                <a:lnTo>
                  <a:pt x="3722" y="11775"/>
                </a:lnTo>
                <a:lnTo>
                  <a:pt x="135" y="14587"/>
                </a:lnTo>
                <a:lnTo>
                  <a:pt x="5667" y="13936"/>
                </a:lnTo>
                <a:lnTo>
                  <a:pt x="4762" y="17616"/>
                </a:lnTo>
                <a:lnTo>
                  <a:pt x="7715" y="15626"/>
                </a:lnTo>
                <a:lnTo>
                  <a:pt x="8484" y="21599"/>
                </a:lnTo>
                <a:lnTo>
                  <a:pt x="10531" y="14934"/>
                </a:lnTo>
                <a:lnTo>
                  <a:pt x="13246" y="19736"/>
                </a:lnTo>
                <a:lnTo>
                  <a:pt x="14020" y="14456"/>
                </a:lnTo>
                <a:lnTo>
                  <a:pt x="18144" y="18094"/>
                </a:lnTo>
                <a:lnTo>
                  <a:pt x="16836" y="12941"/>
                </a:lnTo>
                <a:lnTo>
                  <a:pt x="21599" y="13290"/>
                </a:lnTo>
                <a:lnTo>
                  <a:pt x="17606" y="10474"/>
                </a:lnTo>
                <a:lnTo>
                  <a:pt x="21096" y="8136"/>
                </a:lnTo>
                <a:lnTo>
                  <a:pt x="16701" y="7314"/>
                </a:lnTo>
                <a:lnTo>
                  <a:pt x="18379" y="4457"/>
                </a:lnTo>
                <a:lnTo>
                  <a:pt x="14154" y="5324"/>
                </a:lnTo>
                <a:lnTo>
                  <a:pt x="14521" y="0"/>
                </a:lnTo>
                <a:close/>
              </a:path>
            </a:pathLst>
          </a:custGeom>
          <a:noFill/>
          <a:ln w="28575" cap="flat" cmpd="sng">
            <a:solidFill>
              <a:srgbClr val="8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p:txBody>
      </p:sp>
      <p:grpSp>
        <p:nvGrpSpPr>
          <p:cNvPr id="132107" name="Group 13"/>
          <p:cNvGrpSpPr>
            <a:grpSpLocks/>
          </p:cNvGrpSpPr>
          <p:nvPr/>
        </p:nvGrpSpPr>
        <p:grpSpPr bwMode="auto">
          <a:xfrm>
            <a:off x="3492500" y="1989138"/>
            <a:ext cx="1871663" cy="647700"/>
            <a:chOff x="0" y="0"/>
            <a:chExt cx="1871663" cy="647700"/>
          </a:xfrm>
        </p:grpSpPr>
        <p:sp>
          <p:nvSpPr>
            <p:cNvPr id="111630" name="AutoShape 14"/>
            <p:cNvSpPr>
              <a:spLocks/>
            </p:cNvSpPr>
            <p:nvPr/>
          </p:nvSpPr>
          <p:spPr bwMode="auto">
            <a:xfrm>
              <a:off x="0" y="0"/>
              <a:ext cx="1871663" cy="647700"/>
            </a:xfrm>
            <a:prstGeom prst="leftArrow">
              <a:avLst>
                <a:gd name="adj1" fmla="val 50000"/>
                <a:gd name="adj2" fmla="val 72243"/>
              </a:avLst>
            </a:prstGeom>
            <a:noFill/>
            <a:ln w="28575" cap="flat" cmpd="sng">
              <a:solidFill>
                <a:srgbClr val="008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endParaRPr lang="en-US" sz="1800">
                <a:solidFill>
                  <a:srgbClr val="008000"/>
                </a:solidFill>
                <a:latin typeface="Times New Roman" charset="0"/>
                <a:ea typeface="ＭＳ Ｐゴシック" charset="0"/>
                <a:cs typeface="Times New Roman" charset="0"/>
                <a:sym typeface="Times New Roman" charset="0"/>
              </a:endParaRPr>
            </a:p>
          </p:txBody>
        </p:sp>
        <p:sp>
          <p:nvSpPr>
            <p:cNvPr id="111631" name="AutoShape 15"/>
            <p:cNvSpPr>
              <a:spLocks/>
            </p:cNvSpPr>
            <p:nvPr/>
          </p:nvSpPr>
          <p:spPr bwMode="auto">
            <a:xfrm>
              <a:off x="708025" y="149225"/>
              <a:ext cx="688975"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r>
                <a:rPr lang="en-US" sz="1800">
                  <a:solidFill>
                    <a:srgbClr val="008000"/>
                  </a:solidFill>
                  <a:latin typeface="Times New Roman" charset="0"/>
                  <a:ea typeface="ＭＳ Ｐゴシック" charset="0"/>
                  <a:cs typeface="Times New Roman" charset="0"/>
                  <a:sym typeface="Times New Roman" charset="0"/>
                </a:rPr>
                <a:t>Calms</a:t>
              </a:r>
              <a:endParaRPr lang="en-US" sz="2400" b="1">
                <a:solidFill>
                  <a:srgbClr val="000000"/>
                </a:solidFill>
                <a:latin typeface="Times New Roman" charset="0"/>
                <a:ea typeface="ＭＳ Ｐゴシック" charset="0"/>
                <a:cs typeface="Times New Roman" charset="0"/>
                <a:sym typeface="Times New Roman" charset="0"/>
              </a:endParaRPr>
            </a:p>
          </p:txBody>
        </p:sp>
      </p:grpSp>
      <p:sp>
        <p:nvSpPr>
          <p:cNvPr id="111632" name="AutoShape 16"/>
          <p:cNvSpPr>
            <a:spLocks/>
          </p:cNvSpPr>
          <p:nvPr/>
        </p:nvSpPr>
        <p:spPr bwMode="auto">
          <a:xfrm>
            <a:off x="282575" y="5233988"/>
            <a:ext cx="2522538" cy="882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ea typeface="ＭＳ Ｐゴシック" charset="0"/>
                <a:sym typeface="Arial" charset="0"/>
              </a:rPr>
              <a:t>Can regulate threat via access to others and later internal soothing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1633" name="AutoShape 17"/>
          <p:cNvSpPr>
            <a:spLocks/>
          </p:cNvSpPr>
          <p:nvPr/>
        </p:nvSpPr>
        <p:spPr bwMode="auto">
          <a:xfrm>
            <a:off x="3492500" y="5734050"/>
            <a:ext cx="3024188" cy="1149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ea typeface="ＭＳ Ｐゴシック" charset="0"/>
                <a:sym typeface="Arial" charset="0"/>
              </a:rPr>
              <a:t>Safe to explore and have open attention – development of (social) intelligence</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1634" name="AutoShape 18"/>
          <p:cNvSpPr>
            <a:spLocks/>
          </p:cNvSpPr>
          <p:nvPr/>
        </p:nvSpPr>
        <p:spPr bwMode="auto">
          <a:xfrm>
            <a:off x="6877050" y="5187950"/>
            <a:ext cx="2305050" cy="615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ea typeface="ＭＳ Ｐゴシック" charset="0"/>
                <a:sym typeface="Arial" charset="0"/>
              </a:rPr>
              <a:t>Develop mentalizing and empathy skills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1635" name="Line 19"/>
          <p:cNvSpPr>
            <a:spLocks noChangeShapeType="1"/>
          </p:cNvSpPr>
          <p:nvPr/>
        </p:nvSpPr>
        <p:spPr bwMode="auto">
          <a:xfrm flipH="1">
            <a:off x="4646613" y="3789363"/>
            <a:ext cx="787400" cy="1916112"/>
          </a:xfrm>
          <a:prstGeom prst="line">
            <a:avLst/>
          </a:prstGeom>
          <a:noFill/>
          <a:ln w="38100" cap="flat" cmpd="sng">
            <a:solidFill>
              <a:srgbClr val="0000CC"/>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1636" name="AutoShape 20"/>
          <p:cNvSpPr>
            <a:spLocks/>
          </p:cNvSpPr>
          <p:nvPr/>
        </p:nvSpPr>
        <p:spPr bwMode="auto">
          <a:xfrm>
            <a:off x="6300788" y="765175"/>
            <a:ext cx="3313112" cy="615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ea typeface="ＭＳ Ｐゴシック" charset="0"/>
                <a:sym typeface="Arial" charset="0"/>
              </a:rPr>
              <a:t>Supports relationship building and pro-social behaviour</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1637" name="Line 21"/>
          <p:cNvSpPr>
            <a:spLocks noChangeShapeType="1"/>
          </p:cNvSpPr>
          <p:nvPr/>
        </p:nvSpPr>
        <p:spPr bwMode="auto">
          <a:xfrm flipV="1">
            <a:off x="6948488" y="1628775"/>
            <a:ext cx="1008062" cy="1077913"/>
          </a:xfrm>
          <a:prstGeom prst="line">
            <a:avLst/>
          </a:prstGeom>
          <a:noFill/>
          <a:ln w="38100" cap="flat" cmpd="sng">
            <a:solidFill>
              <a:srgbClr val="0000CC"/>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327658295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23"/>
                                        </p:tgtEl>
                                        <p:attrNameLst>
                                          <p:attrName>style.visibility</p:attrName>
                                        </p:attrNameLst>
                                      </p:cBhvr>
                                      <p:to>
                                        <p:strVal val="visible"/>
                                      </p:to>
                                    </p:set>
                                    <p:anim calcmode="lin" valueType="num">
                                      <p:cBhvr additive="base">
                                        <p:cTn id="7" dur="500" fill="hold"/>
                                        <p:tgtEl>
                                          <p:spTgt spid="111623"/>
                                        </p:tgtEl>
                                        <p:attrNameLst>
                                          <p:attrName>ppt_x</p:attrName>
                                        </p:attrNameLst>
                                      </p:cBhvr>
                                      <p:tavLst>
                                        <p:tav tm="0">
                                          <p:val>
                                            <p:strVal val="#ppt_x"/>
                                          </p:val>
                                        </p:tav>
                                        <p:tav tm="100000">
                                          <p:val>
                                            <p:strVal val="#ppt_x"/>
                                          </p:val>
                                        </p:tav>
                                      </p:tavLst>
                                    </p:anim>
                                    <p:anim calcmode="lin" valueType="num">
                                      <p:cBhvr additive="base">
                                        <p:cTn id="8" dur="500" fill="hold"/>
                                        <p:tgtEl>
                                          <p:spTgt spid="1116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1632"/>
                                        </p:tgtEl>
                                        <p:attrNameLst>
                                          <p:attrName>style.visibility</p:attrName>
                                        </p:attrNameLst>
                                      </p:cBhvr>
                                      <p:to>
                                        <p:strVal val="visible"/>
                                      </p:to>
                                    </p:set>
                                    <p:anim calcmode="lin" valueType="num">
                                      <p:cBhvr additive="base">
                                        <p:cTn id="13" dur="500" fill="hold"/>
                                        <p:tgtEl>
                                          <p:spTgt spid="111632"/>
                                        </p:tgtEl>
                                        <p:attrNameLst>
                                          <p:attrName>ppt_x</p:attrName>
                                        </p:attrNameLst>
                                      </p:cBhvr>
                                      <p:tavLst>
                                        <p:tav tm="0">
                                          <p:val>
                                            <p:strVal val="#ppt_x"/>
                                          </p:val>
                                        </p:tav>
                                        <p:tav tm="100000">
                                          <p:val>
                                            <p:strVal val="#ppt_x"/>
                                          </p:val>
                                        </p:tav>
                                      </p:tavLst>
                                    </p:anim>
                                    <p:anim calcmode="lin" valueType="num">
                                      <p:cBhvr additive="base">
                                        <p:cTn id="14" dur="500" fill="hold"/>
                                        <p:tgtEl>
                                          <p:spTgt spid="11163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1635"/>
                                        </p:tgtEl>
                                        <p:attrNameLst>
                                          <p:attrName>style.visibility</p:attrName>
                                        </p:attrNameLst>
                                      </p:cBhvr>
                                      <p:to>
                                        <p:strVal val="visible"/>
                                      </p:to>
                                    </p:set>
                                    <p:anim calcmode="lin" valueType="num">
                                      <p:cBhvr additive="base">
                                        <p:cTn id="19" dur="500" fill="hold"/>
                                        <p:tgtEl>
                                          <p:spTgt spid="111635"/>
                                        </p:tgtEl>
                                        <p:attrNameLst>
                                          <p:attrName>ppt_x</p:attrName>
                                        </p:attrNameLst>
                                      </p:cBhvr>
                                      <p:tavLst>
                                        <p:tav tm="0">
                                          <p:val>
                                            <p:strVal val="#ppt_x"/>
                                          </p:val>
                                        </p:tav>
                                        <p:tav tm="100000">
                                          <p:val>
                                            <p:strVal val="#ppt_x"/>
                                          </p:val>
                                        </p:tav>
                                      </p:tavLst>
                                    </p:anim>
                                    <p:anim calcmode="lin" valueType="num">
                                      <p:cBhvr additive="base">
                                        <p:cTn id="20" dur="500" fill="hold"/>
                                        <p:tgtEl>
                                          <p:spTgt spid="11163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1633"/>
                                        </p:tgtEl>
                                        <p:attrNameLst>
                                          <p:attrName>style.visibility</p:attrName>
                                        </p:attrNameLst>
                                      </p:cBhvr>
                                      <p:to>
                                        <p:strVal val="visible"/>
                                      </p:to>
                                    </p:set>
                                    <p:anim calcmode="lin" valueType="num">
                                      <p:cBhvr additive="base">
                                        <p:cTn id="25" dur="500" fill="hold"/>
                                        <p:tgtEl>
                                          <p:spTgt spid="111633"/>
                                        </p:tgtEl>
                                        <p:attrNameLst>
                                          <p:attrName>ppt_x</p:attrName>
                                        </p:attrNameLst>
                                      </p:cBhvr>
                                      <p:tavLst>
                                        <p:tav tm="0">
                                          <p:val>
                                            <p:strVal val="#ppt_x"/>
                                          </p:val>
                                        </p:tav>
                                        <p:tav tm="100000">
                                          <p:val>
                                            <p:strVal val="#ppt_x"/>
                                          </p:val>
                                        </p:tav>
                                      </p:tavLst>
                                    </p:anim>
                                    <p:anim calcmode="lin" valueType="num">
                                      <p:cBhvr additive="base">
                                        <p:cTn id="26" dur="500" fill="hold"/>
                                        <p:tgtEl>
                                          <p:spTgt spid="11163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1622"/>
                                        </p:tgtEl>
                                        <p:attrNameLst>
                                          <p:attrName>style.visibility</p:attrName>
                                        </p:attrNameLst>
                                      </p:cBhvr>
                                      <p:to>
                                        <p:strVal val="visible"/>
                                      </p:to>
                                    </p:set>
                                    <p:anim calcmode="lin" valueType="num">
                                      <p:cBhvr additive="base">
                                        <p:cTn id="31" dur="500" fill="hold"/>
                                        <p:tgtEl>
                                          <p:spTgt spid="111622"/>
                                        </p:tgtEl>
                                        <p:attrNameLst>
                                          <p:attrName>ppt_x</p:attrName>
                                        </p:attrNameLst>
                                      </p:cBhvr>
                                      <p:tavLst>
                                        <p:tav tm="0">
                                          <p:val>
                                            <p:strVal val="#ppt_x"/>
                                          </p:val>
                                        </p:tav>
                                        <p:tav tm="100000">
                                          <p:val>
                                            <p:strVal val="#ppt_x"/>
                                          </p:val>
                                        </p:tav>
                                      </p:tavLst>
                                    </p:anim>
                                    <p:anim calcmode="lin" valueType="num">
                                      <p:cBhvr additive="base">
                                        <p:cTn id="32" dur="500" fill="hold"/>
                                        <p:tgtEl>
                                          <p:spTgt spid="11162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1634"/>
                                        </p:tgtEl>
                                        <p:attrNameLst>
                                          <p:attrName>style.visibility</p:attrName>
                                        </p:attrNameLst>
                                      </p:cBhvr>
                                      <p:to>
                                        <p:strVal val="visible"/>
                                      </p:to>
                                    </p:set>
                                    <p:anim calcmode="lin" valueType="num">
                                      <p:cBhvr additive="base">
                                        <p:cTn id="37" dur="500" fill="hold"/>
                                        <p:tgtEl>
                                          <p:spTgt spid="111634"/>
                                        </p:tgtEl>
                                        <p:attrNameLst>
                                          <p:attrName>ppt_x</p:attrName>
                                        </p:attrNameLst>
                                      </p:cBhvr>
                                      <p:tavLst>
                                        <p:tav tm="0">
                                          <p:val>
                                            <p:strVal val="#ppt_x"/>
                                          </p:val>
                                        </p:tav>
                                        <p:tav tm="100000">
                                          <p:val>
                                            <p:strVal val="#ppt_x"/>
                                          </p:val>
                                        </p:tav>
                                      </p:tavLst>
                                    </p:anim>
                                    <p:anim calcmode="lin" valueType="num">
                                      <p:cBhvr additive="base">
                                        <p:cTn id="38" dur="500" fill="hold"/>
                                        <p:tgtEl>
                                          <p:spTgt spid="11163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1637"/>
                                        </p:tgtEl>
                                        <p:attrNameLst>
                                          <p:attrName>style.visibility</p:attrName>
                                        </p:attrNameLst>
                                      </p:cBhvr>
                                      <p:to>
                                        <p:strVal val="visible"/>
                                      </p:to>
                                    </p:set>
                                    <p:anim calcmode="lin" valueType="num">
                                      <p:cBhvr additive="base">
                                        <p:cTn id="43" dur="500" fill="hold"/>
                                        <p:tgtEl>
                                          <p:spTgt spid="111637"/>
                                        </p:tgtEl>
                                        <p:attrNameLst>
                                          <p:attrName>ppt_x</p:attrName>
                                        </p:attrNameLst>
                                      </p:cBhvr>
                                      <p:tavLst>
                                        <p:tav tm="0">
                                          <p:val>
                                            <p:strVal val="#ppt_x"/>
                                          </p:val>
                                        </p:tav>
                                        <p:tav tm="100000">
                                          <p:val>
                                            <p:strVal val="#ppt_x"/>
                                          </p:val>
                                        </p:tav>
                                      </p:tavLst>
                                    </p:anim>
                                    <p:anim calcmode="lin" valueType="num">
                                      <p:cBhvr additive="base">
                                        <p:cTn id="44" dur="500" fill="hold"/>
                                        <p:tgtEl>
                                          <p:spTgt spid="11163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1636"/>
                                        </p:tgtEl>
                                        <p:attrNameLst>
                                          <p:attrName>style.visibility</p:attrName>
                                        </p:attrNameLst>
                                      </p:cBhvr>
                                      <p:to>
                                        <p:strVal val="visible"/>
                                      </p:to>
                                    </p:set>
                                    <p:anim calcmode="lin" valueType="num">
                                      <p:cBhvr additive="base">
                                        <p:cTn id="49" dur="500" fill="hold"/>
                                        <p:tgtEl>
                                          <p:spTgt spid="111636"/>
                                        </p:tgtEl>
                                        <p:attrNameLst>
                                          <p:attrName>ppt_x</p:attrName>
                                        </p:attrNameLst>
                                      </p:cBhvr>
                                      <p:tavLst>
                                        <p:tav tm="0">
                                          <p:val>
                                            <p:strVal val="#ppt_x"/>
                                          </p:val>
                                        </p:tav>
                                        <p:tav tm="100000">
                                          <p:val>
                                            <p:strVal val="#ppt_x"/>
                                          </p:val>
                                        </p:tav>
                                      </p:tavLst>
                                    </p:anim>
                                    <p:anim calcmode="lin" valueType="num">
                                      <p:cBhvr additive="base">
                                        <p:cTn id="50" dur="500" fill="hold"/>
                                        <p:tgtEl>
                                          <p:spTgt spid="111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2" grpId="0" autoUpdateAnimBg="0"/>
      <p:bldP spid="111633" grpId="0" autoUpdateAnimBg="0"/>
      <p:bldP spid="111634" grpId="0" autoUpdateAnimBg="0"/>
      <p:bldP spid="11163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Grp="1"/>
          </p:cNvSpPr>
          <p:nvPr>
            <p:ph type="title"/>
          </p:nvPr>
        </p:nvSpPr>
        <p:spPr bwMode="auto">
          <a:xfrm>
            <a:off x="685800" y="838200"/>
            <a:ext cx="7772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ctr" anchorCtr="0" compatLnSpc="1">
            <a:prstTxWarp prst="textNoShape">
              <a:avLst/>
            </a:prstTxWarp>
          </a:bodyPr>
          <a:lstStyle/>
          <a:p>
            <a:pPr algn="ctr" defTabSz="520700" eaLnBrk="1">
              <a:defRPr/>
            </a:pPr>
            <a:endParaRPr lang="en-US" sz="2500" b="1" smtClean="0">
              <a:solidFill>
                <a:srgbClr val="A50021"/>
              </a:solidFill>
              <a:latin typeface="Times New Roman" charset="0"/>
              <a:cs typeface="Times New Roman" charset="0"/>
              <a:sym typeface="Times New Roman" charset="0"/>
            </a:endParaRPr>
          </a:p>
        </p:txBody>
      </p:sp>
      <p:sp>
        <p:nvSpPr>
          <p:cNvPr id="112642" name="Rectangle 2"/>
          <p:cNvSpPr>
            <a:spLocks noGrp="1"/>
          </p:cNvSpPr>
          <p:nvPr>
            <p:ph type="body" idx="1"/>
          </p:nvPr>
        </p:nvSpPr>
        <p:spPr bwMode="auto">
          <a:xfrm>
            <a:off x="1371600" y="1981200"/>
            <a:ext cx="6553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marL="0" indent="0" defTabSz="914400" eaLnBrk="1">
              <a:spcBef>
                <a:spcPts val="700"/>
              </a:spcBef>
              <a:defRPr/>
            </a:pPr>
            <a:endParaRPr lang="en-US" sz="3200" b="1" smtClean="0">
              <a:solidFill>
                <a:srgbClr val="000066"/>
              </a:solidFill>
              <a:latin typeface="Times New Roman" charset="0"/>
              <a:cs typeface="Times New Roman" charset="0"/>
              <a:sym typeface="Times New Roman" charset="0"/>
            </a:endParaRPr>
          </a:p>
        </p:txBody>
      </p:sp>
      <p:grpSp>
        <p:nvGrpSpPr>
          <p:cNvPr id="133123" name="Group 3"/>
          <p:cNvGrpSpPr>
            <a:grpSpLocks/>
          </p:cNvGrpSpPr>
          <p:nvPr/>
        </p:nvGrpSpPr>
        <p:grpSpPr bwMode="auto">
          <a:xfrm>
            <a:off x="0" y="0"/>
            <a:ext cx="9324975" cy="7029450"/>
            <a:chOff x="0" y="0"/>
            <a:chExt cx="9324975" cy="7029450"/>
          </a:xfrm>
        </p:grpSpPr>
        <p:sp>
          <p:nvSpPr>
            <p:cNvPr id="112644" name="AutoShape 4" descr="Parchment.jpg"/>
            <p:cNvSpPr>
              <a:spLocks/>
            </p:cNvSpPr>
            <p:nvPr/>
          </p:nvSpPr>
          <p:spPr bwMode="auto">
            <a:xfrm>
              <a:off x="0" y="0"/>
              <a:ext cx="9324975" cy="7029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lnSpc>
                  <a:spcPct val="90000"/>
                </a:lnSpc>
                <a:spcBef>
                  <a:spcPts val="500"/>
                </a:spcBef>
                <a:defRPr/>
              </a:pPr>
              <a:endParaRPr lang="en-US" sz="2400" b="1">
                <a:solidFill>
                  <a:srgbClr val="000000"/>
                </a:solidFill>
                <a:latin typeface="Times New Roman" charset="0"/>
                <a:ea typeface="ＭＳ Ｐゴシック" charset="0"/>
                <a:cs typeface="Times New Roman" charset="0"/>
                <a:sym typeface="Times New Roman" charset="0"/>
              </a:endParaRPr>
            </a:p>
          </p:txBody>
        </p:sp>
        <p:pic>
          <p:nvPicPr>
            <p:cNvPr id="112645" name="Picture 5" descr="Parch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4975" cy="7029450"/>
            </a:xfrm>
            <a:prstGeom prst="rect">
              <a:avLst/>
            </a:pr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2646" name="Line 6"/>
          <p:cNvSpPr>
            <a:spLocks noChangeShapeType="1"/>
          </p:cNvSpPr>
          <p:nvPr/>
        </p:nvSpPr>
        <p:spPr bwMode="auto">
          <a:xfrm>
            <a:off x="6370638" y="3859213"/>
            <a:ext cx="1008062" cy="1296987"/>
          </a:xfrm>
          <a:prstGeom prst="line">
            <a:avLst/>
          </a:prstGeom>
          <a:noFill/>
          <a:ln w="38100" cap="flat" cmpd="sng">
            <a:solidFill>
              <a:srgbClr val="99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2647" name="Line 7"/>
          <p:cNvSpPr>
            <a:spLocks noChangeShapeType="1"/>
          </p:cNvSpPr>
          <p:nvPr/>
        </p:nvSpPr>
        <p:spPr bwMode="auto">
          <a:xfrm flipV="1">
            <a:off x="2555875" y="3429000"/>
            <a:ext cx="2374900" cy="1798638"/>
          </a:xfrm>
          <a:prstGeom prst="line">
            <a:avLst/>
          </a:prstGeom>
          <a:noFill/>
          <a:ln w="38100" cap="flat" cmpd="sng">
            <a:solidFill>
              <a:srgbClr val="99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2648" name="AutoShape 8"/>
          <p:cNvSpPr>
            <a:spLocks/>
          </p:cNvSpPr>
          <p:nvPr/>
        </p:nvSpPr>
        <p:spPr bwMode="auto">
          <a:xfrm>
            <a:off x="684213" y="38100"/>
            <a:ext cx="7772400" cy="542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r>
              <a:rPr lang="en-US" sz="3200">
                <a:solidFill>
                  <a:srgbClr val="990000"/>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Internal Threat and More threat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2649" name="AutoShape 9"/>
          <p:cNvSpPr>
            <a:spLocks/>
          </p:cNvSpPr>
          <p:nvPr/>
        </p:nvSpPr>
        <p:spPr bwMode="auto">
          <a:xfrm>
            <a:off x="2339975" y="2997200"/>
            <a:ext cx="1222375"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800000"/>
                </a:solidFill>
                <a:latin typeface="Times New Roman" charset="0"/>
                <a:ea typeface="ＭＳ Ｐゴシック" charset="0"/>
                <a:cs typeface="Times New Roman" charset="0"/>
                <a:sym typeface="Times New Roman" charset="0"/>
              </a:rPr>
              <a:t>Threat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2650" name="AutoShape 10"/>
          <p:cNvSpPr>
            <a:spLocks/>
          </p:cNvSpPr>
          <p:nvPr/>
        </p:nvSpPr>
        <p:spPr bwMode="auto">
          <a:xfrm>
            <a:off x="4932363" y="2420938"/>
            <a:ext cx="1944687" cy="1295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38100" cap="flat" cmpd="sng">
            <a:solidFill>
              <a:srgbClr val="008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p:txBody>
      </p:sp>
      <p:sp>
        <p:nvSpPr>
          <p:cNvPr id="112651" name="AutoShape 11"/>
          <p:cNvSpPr>
            <a:spLocks/>
          </p:cNvSpPr>
          <p:nvPr/>
        </p:nvSpPr>
        <p:spPr bwMode="auto">
          <a:xfrm>
            <a:off x="5148263" y="2636838"/>
            <a:ext cx="1727200" cy="614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8000"/>
                </a:solidFill>
                <a:latin typeface="Times New Roman" charset="0"/>
                <a:ea typeface="ＭＳ Ｐゴシック" charset="0"/>
                <a:cs typeface="Times New Roman" charset="0"/>
                <a:sym typeface="Times New Roman" charset="0"/>
              </a:rPr>
              <a:t>Affiliative/ Soothing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2652" name="AutoShape 12"/>
          <p:cNvSpPr>
            <a:spLocks/>
          </p:cNvSpPr>
          <p:nvPr/>
        </p:nvSpPr>
        <p:spPr bwMode="auto">
          <a:xfrm>
            <a:off x="2124075" y="2492375"/>
            <a:ext cx="1584325" cy="1441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799"/>
                </a:moveTo>
                <a:lnTo>
                  <a:pt x="8351" y="2295"/>
                </a:lnTo>
                <a:lnTo>
                  <a:pt x="7311" y="6320"/>
                </a:lnTo>
                <a:lnTo>
                  <a:pt x="370" y="2295"/>
                </a:lnTo>
                <a:lnTo>
                  <a:pt x="4627" y="7616"/>
                </a:lnTo>
                <a:lnTo>
                  <a:pt x="0" y="8615"/>
                </a:lnTo>
                <a:lnTo>
                  <a:pt x="3722" y="11775"/>
                </a:lnTo>
                <a:lnTo>
                  <a:pt x="135" y="14587"/>
                </a:lnTo>
                <a:lnTo>
                  <a:pt x="5667" y="13936"/>
                </a:lnTo>
                <a:lnTo>
                  <a:pt x="4762" y="17616"/>
                </a:lnTo>
                <a:lnTo>
                  <a:pt x="7715" y="15626"/>
                </a:lnTo>
                <a:lnTo>
                  <a:pt x="8484" y="21599"/>
                </a:lnTo>
                <a:lnTo>
                  <a:pt x="10531" y="14934"/>
                </a:lnTo>
                <a:lnTo>
                  <a:pt x="13246" y="19736"/>
                </a:lnTo>
                <a:lnTo>
                  <a:pt x="14020" y="14456"/>
                </a:lnTo>
                <a:lnTo>
                  <a:pt x="18144" y="18094"/>
                </a:lnTo>
                <a:lnTo>
                  <a:pt x="16836" y="12941"/>
                </a:lnTo>
                <a:lnTo>
                  <a:pt x="21599" y="13290"/>
                </a:lnTo>
                <a:lnTo>
                  <a:pt x="17606" y="10474"/>
                </a:lnTo>
                <a:lnTo>
                  <a:pt x="21096" y="8136"/>
                </a:lnTo>
                <a:lnTo>
                  <a:pt x="16701" y="7314"/>
                </a:lnTo>
                <a:lnTo>
                  <a:pt x="18379" y="4457"/>
                </a:lnTo>
                <a:lnTo>
                  <a:pt x="14154" y="5324"/>
                </a:lnTo>
                <a:lnTo>
                  <a:pt x="14521" y="0"/>
                </a:lnTo>
                <a:close/>
              </a:path>
            </a:pathLst>
          </a:custGeom>
          <a:noFill/>
          <a:ln w="28575" cap="flat" cmpd="sng">
            <a:solidFill>
              <a:srgbClr val="8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p:txBody>
      </p:sp>
      <p:grpSp>
        <p:nvGrpSpPr>
          <p:cNvPr id="133131" name="Group 13"/>
          <p:cNvGrpSpPr>
            <a:grpSpLocks/>
          </p:cNvGrpSpPr>
          <p:nvPr/>
        </p:nvGrpSpPr>
        <p:grpSpPr bwMode="auto">
          <a:xfrm>
            <a:off x="3492500" y="1989138"/>
            <a:ext cx="1871663" cy="647700"/>
            <a:chOff x="0" y="0"/>
            <a:chExt cx="1871663" cy="647700"/>
          </a:xfrm>
        </p:grpSpPr>
        <p:sp>
          <p:nvSpPr>
            <p:cNvPr id="112654" name="AutoShape 14"/>
            <p:cNvSpPr>
              <a:spLocks/>
            </p:cNvSpPr>
            <p:nvPr/>
          </p:nvSpPr>
          <p:spPr bwMode="auto">
            <a:xfrm>
              <a:off x="0" y="0"/>
              <a:ext cx="1871663" cy="647700"/>
            </a:xfrm>
            <a:prstGeom prst="leftArrow">
              <a:avLst>
                <a:gd name="adj1" fmla="val 50000"/>
                <a:gd name="adj2" fmla="val 72243"/>
              </a:avLst>
            </a:prstGeom>
            <a:noFill/>
            <a:ln w="28575" cap="flat" cmpd="sng">
              <a:solidFill>
                <a:srgbClr val="008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endParaRPr lang="en-US" sz="1800">
                <a:solidFill>
                  <a:srgbClr val="008000"/>
                </a:solidFill>
                <a:latin typeface="Times New Roman" charset="0"/>
                <a:ea typeface="ＭＳ Ｐゴシック" charset="0"/>
                <a:cs typeface="Times New Roman" charset="0"/>
                <a:sym typeface="Times New Roman" charset="0"/>
              </a:endParaRPr>
            </a:p>
          </p:txBody>
        </p:sp>
        <p:sp>
          <p:nvSpPr>
            <p:cNvPr id="112655" name="AutoShape 15"/>
            <p:cNvSpPr>
              <a:spLocks/>
            </p:cNvSpPr>
            <p:nvPr/>
          </p:nvSpPr>
          <p:spPr bwMode="auto">
            <a:xfrm>
              <a:off x="708025" y="149225"/>
              <a:ext cx="688975"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r>
                <a:rPr lang="en-US" sz="1800">
                  <a:solidFill>
                    <a:srgbClr val="008000"/>
                  </a:solidFill>
                  <a:latin typeface="Times New Roman" charset="0"/>
                  <a:ea typeface="ＭＳ Ｐゴシック" charset="0"/>
                  <a:cs typeface="Times New Roman" charset="0"/>
                  <a:sym typeface="Times New Roman" charset="0"/>
                </a:rPr>
                <a:t>Calms</a:t>
              </a:r>
              <a:endParaRPr lang="en-US" sz="2400" b="1">
                <a:solidFill>
                  <a:srgbClr val="000000"/>
                </a:solidFill>
                <a:latin typeface="Times New Roman" charset="0"/>
                <a:ea typeface="ＭＳ Ｐゴシック" charset="0"/>
                <a:cs typeface="Times New Roman" charset="0"/>
                <a:sym typeface="Times New Roman" charset="0"/>
              </a:endParaRPr>
            </a:p>
          </p:txBody>
        </p:sp>
      </p:grpSp>
      <p:sp>
        <p:nvSpPr>
          <p:cNvPr id="112656" name="AutoShape 16"/>
          <p:cNvSpPr>
            <a:spLocks/>
          </p:cNvSpPr>
          <p:nvPr/>
        </p:nvSpPr>
        <p:spPr bwMode="auto">
          <a:xfrm>
            <a:off x="393700" y="5294313"/>
            <a:ext cx="2522538" cy="615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993300"/>
                </a:solidFill>
                <a:ea typeface="ＭＳ Ｐゴシック" charset="0"/>
                <a:sym typeface="Arial" charset="0"/>
              </a:rPr>
              <a:t>Others are threats or alarming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2657" name="AutoShape 17"/>
          <p:cNvSpPr>
            <a:spLocks/>
          </p:cNvSpPr>
          <p:nvPr/>
        </p:nvSpPr>
        <p:spPr bwMode="auto">
          <a:xfrm>
            <a:off x="3492500" y="6216650"/>
            <a:ext cx="3671888" cy="615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993300"/>
                </a:solidFill>
                <a:ea typeface="ＭＳ Ｐゴシック" charset="0"/>
                <a:sym typeface="Arial" charset="0"/>
              </a:rPr>
              <a:t>Emotional memories of no soothing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2658" name="AutoShape 18"/>
          <p:cNvSpPr>
            <a:spLocks/>
          </p:cNvSpPr>
          <p:nvPr/>
        </p:nvSpPr>
        <p:spPr bwMode="auto">
          <a:xfrm>
            <a:off x="7019925" y="5195888"/>
            <a:ext cx="2305050" cy="615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993300"/>
                </a:solidFill>
                <a:ea typeface="ＭＳ Ｐゴシック" charset="0"/>
                <a:sym typeface="Arial" charset="0"/>
              </a:rPr>
              <a:t>Neurophysiological networks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2659" name="Line 19"/>
          <p:cNvSpPr>
            <a:spLocks noChangeShapeType="1"/>
          </p:cNvSpPr>
          <p:nvPr/>
        </p:nvSpPr>
        <p:spPr bwMode="auto">
          <a:xfrm flipH="1">
            <a:off x="5002213" y="3789363"/>
            <a:ext cx="433387" cy="2446337"/>
          </a:xfrm>
          <a:prstGeom prst="line">
            <a:avLst/>
          </a:prstGeom>
          <a:noFill/>
          <a:ln w="38100" cap="flat" cmpd="sng">
            <a:solidFill>
              <a:srgbClr val="99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2660" name="AutoShape 20"/>
          <p:cNvSpPr>
            <a:spLocks/>
          </p:cNvSpPr>
          <p:nvPr/>
        </p:nvSpPr>
        <p:spPr bwMode="auto">
          <a:xfrm>
            <a:off x="6227763" y="836613"/>
            <a:ext cx="3097212" cy="615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993300"/>
                </a:solidFill>
                <a:ea typeface="ＭＳ Ｐゴシック" charset="0"/>
                <a:sym typeface="Arial" charset="0"/>
              </a:rPr>
              <a:t>No self-affiliation – experiences a </a:t>
            </a:r>
            <a:r>
              <a:rPr lang="en-US" sz="1800">
                <a:solidFill>
                  <a:srgbClr val="993300"/>
                </a:solidFill>
                <a:effectLst>
                  <a:outerShdw blurRad="38100" dist="38100" dir="2700000" algn="tl">
                    <a:srgbClr val="000000"/>
                  </a:outerShdw>
                </a:effectLst>
                <a:ea typeface="ＭＳ Ｐゴシック" charset="0"/>
                <a:sym typeface="Arial" charset="0"/>
              </a:rPr>
              <a:t>un</a:t>
            </a:r>
            <a:r>
              <a:rPr lang="en-US" sz="1800">
                <a:solidFill>
                  <a:srgbClr val="993300"/>
                </a:solidFill>
                <a:ea typeface="ＭＳ Ｐゴシック" charset="0"/>
                <a:sym typeface="Arial" charset="0"/>
              </a:rPr>
              <a:t>lovable self</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2661" name="Line 21"/>
          <p:cNvSpPr>
            <a:spLocks noChangeShapeType="1"/>
          </p:cNvSpPr>
          <p:nvPr/>
        </p:nvSpPr>
        <p:spPr bwMode="auto">
          <a:xfrm flipV="1">
            <a:off x="6948488" y="1628775"/>
            <a:ext cx="1008062" cy="1077913"/>
          </a:xfrm>
          <a:prstGeom prst="line">
            <a:avLst/>
          </a:prstGeom>
          <a:noFill/>
          <a:ln w="38100" cap="flat" cmpd="sng">
            <a:solidFill>
              <a:srgbClr val="99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112533574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47"/>
                                        </p:tgtEl>
                                        <p:attrNameLst>
                                          <p:attrName>style.visibility</p:attrName>
                                        </p:attrNameLst>
                                      </p:cBhvr>
                                      <p:to>
                                        <p:strVal val="visible"/>
                                      </p:to>
                                    </p:set>
                                    <p:anim calcmode="lin" valueType="num">
                                      <p:cBhvr additive="base">
                                        <p:cTn id="7" dur="500" fill="hold"/>
                                        <p:tgtEl>
                                          <p:spTgt spid="112647"/>
                                        </p:tgtEl>
                                        <p:attrNameLst>
                                          <p:attrName>ppt_x</p:attrName>
                                        </p:attrNameLst>
                                      </p:cBhvr>
                                      <p:tavLst>
                                        <p:tav tm="0">
                                          <p:val>
                                            <p:strVal val="#ppt_x"/>
                                          </p:val>
                                        </p:tav>
                                        <p:tav tm="100000">
                                          <p:val>
                                            <p:strVal val="#ppt_x"/>
                                          </p:val>
                                        </p:tav>
                                      </p:tavLst>
                                    </p:anim>
                                    <p:anim calcmode="lin" valueType="num">
                                      <p:cBhvr additive="base">
                                        <p:cTn id="8" dur="500" fill="hold"/>
                                        <p:tgtEl>
                                          <p:spTgt spid="1126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56"/>
                                        </p:tgtEl>
                                        <p:attrNameLst>
                                          <p:attrName>style.visibility</p:attrName>
                                        </p:attrNameLst>
                                      </p:cBhvr>
                                      <p:to>
                                        <p:strVal val="visible"/>
                                      </p:to>
                                    </p:set>
                                    <p:anim calcmode="lin" valueType="num">
                                      <p:cBhvr additive="base">
                                        <p:cTn id="13" dur="500" fill="hold"/>
                                        <p:tgtEl>
                                          <p:spTgt spid="112656"/>
                                        </p:tgtEl>
                                        <p:attrNameLst>
                                          <p:attrName>ppt_x</p:attrName>
                                        </p:attrNameLst>
                                      </p:cBhvr>
                                      <p:tavLst>
                                        <p:tav tm="0">
                                          <p:val>
                                            <p:strVal val="#ppt_x"/>
                                          </p:val>
                                        </p:tav>
                                        <p:tav tm="100000">
                                          <p:val>
                                            <p:strVal val="#ppt_x"/>
                                          </p:val>
                                        </p:tav>
                                      </p:tavLst>
                                    </p:anim>
                                    <p:anim calcmode="lin" valueType="num">
                                      <p:cBhvr additive="base">
                                        <p:cTn id="14" dur="500" fill="hold"/>
                                        <p:tgtEl>
                                          <p:spTgt spid="1126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59"/>
                                        </p:tgtEl>
                                        <p:attrNameLst>
                                          <p:attrName>style.visibility</p:attrName>
                                        </p:attrNameLst>
                                      </p:cBhvr>
                                      <p:to>
                                        <p:strVal val="visible"/>
                                      </p:to>
                                    </p:set>
                                    <p:anim calcmode="lin" valueType="num">
                                      <p:cBhvr additive="base">
                                        <p:cTn id="19" dur="500" fill="hold"/>
                                        <p:tgtEl>
                                          <p:spTgt spid="112659"/>
                                        </p:tgtEl>
                                        <p:attrNameLst>
                                          <p:attrName>ppt_x</p:attrName>
                                        </p:attrNameLst>
                                      </p:cBhvr>
                                      <p:tavLst>
                                        <p:tav tm="0">
                                          <p:val>
                                            <p:strVal val="#ppt_x"/>
                                          </p:val>
                                        </p:tav>
                                        <p:tav tm="100000">
                                          <p:val>
                                            <p:strVal val="#ppt_x"/>
                                          </p:val>
                                        </p:tav>
                                      </p:tavLst>
                                    </p:anim>
                                    <p:anim calcmode="lin" valueType="num">
                                      <p:cBhvr additive="base">
                                        <p:cTn id="20" dur="500" fill="hold"/>
                                        <p:tgtEl>
                                          <p:spTgt spid="11265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57"/>
                                        </p:tgtEl>
                                        <p:attrNameLst>
                                          <p:attrName>style.visibility</p:attrName>
                                        </p:attrNameLst>
                                      </p:cBhvr>
                                      <p:to>
                                        <p:strVal val="visible"/>
                                      </p:to>
                                    </p:set>
                                    <p:anim calcmode="lin" valueType="num">
                                      <p:cBhvr additive="base">
                                        <p:cTn id="25" dur="500" fill="hold"/>
                                        <p:tgtEl>
                                          <p:spTgt spid="112657"/>
                                        </p:tgtEl>
                                        <p:attrNameLst>
                                          <p:attrName>ppt_x</p:attrName>
                                        </p:attrNameLst>
                                      </p:cBhvr>
                                      <p:tavLst>
                                        <p:tav tm="0">
                                          <p:val>
                                            <p:strVal val="#ppt_x"/>
                                          </p:val>
                                        </p:tav>
                                        <p:tav tm="100000">
                                          <p:val>
                                            <p:strVal val="#ppt_x"/>
                                          </p:val>
                                        </p:tav>
                                      </p:tavLst>
                                    </p:anim>
                                    <p:anim calcmode="lin" valueType="num">
                                      <p:cBhvr additive="base">
                                        <p:cTn id="26" dur="500" fill="hold"/>
                                        <p:tgtEl>
                                          <p:spTgt spid="11265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646"/>
                                        </p:tgtEl>
                                        <p:attrNameLst>
                                          <p:attrName>style.visibility</p:attrName>
                                        </p:attrNameLst>
                                      </p:cBhvr>
                                      <p:to>
                                        <p:strVal val="visible"/>
                                      </p:to>
                                    </p:set>
                                    <p:anim calcmode="lin" valueType="num">
                                      <p:cBhvr additive="base">
                                        <p:cTn id="31" dur="500" fill="hold"/>
                                        <p:tgtEl>
                                          <p:spTgt spid="112646"/>
                                        </p:tgtEl>
                                        <p:attrNameLst>
                                          <p:attrName>ppt_x</p:attrName>
                                        </p:attrNameLst>
                                      </p:cBhvr>
                                      <p:tavLst>
                                        <p:tav tm="0">
                                          <p:val>
                                            <p:strVal val="#ppt_x"/>
                                          </p:val>
                                        </p:tav>
                                        <p:tav tm="100000">
                                          <p:val>
                                            <p:strVal val="#ppt_x"/>
                                          </p:val>
                                        </p:tav>
                                      </p:tavLst>
                                    </p:anim>
                                    <p:anim calcmode="lin" valueType="num">
                                      <p:cBhvr additive="base">
                                        <p:cTn id="32" dur="500" fill="hold"/>
                                        <p:tgtEl>
                                          <p:spTgt spid="11264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58"/>
                                        </p:tgtEl>
                                        <p:attrNameLst>
                                          <p:attrName>style.visibility</p:attrName>
                                        </p:attrNameLst>
                                      </p:cBhvr>
                                      <p:to>
                                        <p:strVal val="visible"/>
                                      </p:to>
                                    </p:set>
                                    <p:anim calcmode="lin" valueType="num">
                                      <p:cBhvr additive="base">
                                        <p:cTn id="37" dur="500" fill="hold"/>
                                        <p:tgtEl>
                                          <p:spTgt spid="112658"/>
                                        </p:tgtEl>
                                        <p:attrNameLst>
                                          <p:attrName>ppt_x</p:attrName>
                                        </p:attrNameLst>
                                      </p:cBhvr>
                                      <p:tavLst>
                                        <p:tav tm="0">
                                          <p:val>
                                            <p:strVal val="#ppt_x"/>
                                          </p:val>
                                        </p:tav>
                                        <p:tav tm="100000">
                                          <p:val>
                                            <p:strVal val="#ppt_x"/>
                                          </p:val>
                                        </p:tav>
                                      </p:tavLst>
                                    </p:anim>
                                    <p:anim calcmode="lin" valueType="num">
                                      <p:cBhvr additive="base">
                                        <p:cTn id="38" dur="500" fill="hold"/>
                                        <p:tgtEl>
                                          <p:spTgt spid="11265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2661"/>
                                        </p:tgtEl>
                                        <p:attrNameLst>
                                          <p:attrName>style.visibility</p:attrName>
                                        </p:attrNameLst>
                                      </p:cBhvr>
                                      <p:to>
                                        <p:strVal val="visible"/>
                                      </p:to>
                                    </p:set>
                                    <p:anim calcmode="lin" valueType="num">
                                      <p:cBhvr additive="base">
                                        <p:cTn id="43" dur="500" fill="hold"/>
                                        <p:tgtEl>
                                          <p:spTgt spid="112661"/>
                                        </p:tgtEl>
                                        <p:attrNameLst>
                                          <p:attrName>ppt_x</p:attrName>
                                        </p:attrNameLst>
                                      </p:cBhvr>
                                      <p:tavLst>
                                        <p:tav tm="0">
                                          <p:val>
                                            <p:strVal val="#ppt_x"/>
                                          </p:val>
                                        </p:tav>
                                        <p:tav tm="100000">
                                          <p:val>
                                            <p:strVal val="#ppt_x"/>
                                          </p:val>
                                        </p:tav>
                                      </p:tavLst>
                                    </p:anim>
                                    <p:anim calcmode="lin" valueType="num">
                                      <p:cBhvr additive="base">
                                        <p:cTn id="44" dur="500" fill="hold"/>
                                        <p:tgtEl>
                                          <p:spTgt spid="11266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60"/>
                                        </p:tgtEl>
                                        <p:attrNameLst>
                                          <p:attrName>style.visibility</p:attrName>
                                        </p:attrNameLst>
                                      </p:cBhvr>
                                      <p:to>
                                        <p:strVal val="visible"/>
                                      </p:to>
                                    </p:set>
                                    <p:anim calcmode="lin" valueType="num">
                                      <p:cBhvr additive="base">
                                        <p:cTn id="49" dur="500" fill="hold"/>
                                        <p:tgtEl>
                                          <p:spTgt spid="112660"/>
                                        </p:tgtEl>
                                        <p:attrNameLst>
                                          <p:attrName>ppt_x</p:attrName>
                                        </p:attrNameLst>
                                      </p:cBhvr>
                                      <p:tavLst>
                                        <p:tav tm="0">
                                          <p:val>
                                            <p:strVal val="#ppt_x"/>
                                          </p:val>
                                        </p:tav>
                                        <p:tav tm="100000">
                                          <p:val>
                                            <p:strVal val="#ppt_x"/>
                                          </p:val>
                                        </p:tav>
                                      </p:tavLst>
                                    </p:anim>
                                    <p:anim calcmode="lin" valueType="num">
                                      <p:cBhvr additive="base">
                                        <p:cTn id="50" dur="500" fill="hold"/>
                                        <p:tgtEl>
                                          <p:spTgt spid="112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6" grpId="0" autoUpdateAnimBg="0"/>
      <p:bldP spid="112657" grpId="0" autoUpdateAnimBg="0"/>
      <p:bldP spid="112658" grpId="0" autoUpdateAnimBg="0"/>
      <p:bldP spid="11266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p:cNvSpPr>
          <p:nvPr>
            <p:ph type="title"/>
          </p:nvPr>
        </p:nvSpPr>
        <p:spPr bwMode="auto">
          <a:xfrm>
            <a:off x="1547813" y="404813"/>
            <a:ext cx="7161212" cy="455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marL="30163" algn="ctr" defTabSz="722313" eaLnBrk="1">
              <a:defRPr/>
            </a:pPr>
            <a:r>
              <a:rPr lang="en-US" sz="25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Compassion Process</a:t>
            </a:r>
            <a:endParaRPr lang="en-US" smtClean="0"/>
          </a:p>
        </p:txBody>
      </p:sp>
      <p:sp>
        <p:nvSpPr>
          <p:cNvPr id="118786" name="AutoShape 2"/>
          <p:cNvSpPr>
            <a:spLocks/>
          </p:cNvSpPr>
          <p:nvPr/>
        </p:nvSpPr>
        <p:spPr bwMode="auto">
          <a:xfrm>
            <a:off x="323850" y="1196975"/>
            <a:ext cx="3741738" cy="21605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effectLst>
                <a:outerShdw blurRad="38100" dist="38100" dir="2700000" algn="tl">
                  <a:srgbClr val="DDDDDD"/>
                </a:outerShdw>
              </a:effectLst>
              <a:latin typeface="Times New Roman" charset="0"/>
              <a:ea typeface="ＭＳ Ｐゴシック" charset="0"/>
              <a:cs typeface="Times New Roman" charset="0"/>
              <a:sym typeface="Times New Roman" charset="0"/>
            </a:endParaRPr>
          </a:p>
        </p:txBody>
      </p:sp>
      <p:sp>
        <p:nvSpPr>
          <p:cNvPr id="118787" name="AutoShape 3"/>
          <p:cNvSpPr>
            <a:spLocks/>
          </p:cNvSpPr>
          <p:nvPr/>
        </p:nvSpPr>
        <p:spPr bwMode="auto">
          <a:xfrm>
            <a:off x="5003800" y="1339850"/>
            <a:ext cx="3671888" cy="18018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endParaRPr lang="en-US" sz="1800">
              <a:solidFill>
                <a:srgbClr val="000066"/>
              </a:solidFill>
              <a:latin typeface="Times New Roman" charset="0"/>
              <a:ea typeface="ＭＳ Ｐゴシック" charset="0"/>
              <a:cs typeface="Times New Roman" charset="0"/>
              <a:sym typeface="Times New Roman" charset="0"/>
            </a:endParaRPr>
          </a:p>
        </p:txBody>
      </p:sp>
      <p:sp>
        <p:nvSpPr>
          <p:cNvPr id="118788" name="AutoShape 4"/>
          <p:cNvSpPr>
            <a:spLocks/>
          </p:cNvSpPr>
          <p:nvPr/>
        </p:nvSpPr>
        <p:spPr bwMode="auto">
          <a:xfrm>
            <a:off x="827088" y="1341438"/>
            <a:ext cx="2667000" cy="1558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000"/>
              </a:spcBef>
              <a:defRPr/>
            </a:pPr>
            <a:r>
              <a:rPr lang="en-US" sz="1800">
                <a:solidFill>
                  <a:srgbClr val="3B1BF9"/>
                </a:solidFill>
                <a:latin typeface="Times New Roman" charset="0"/>
                <a:ea typeface="ＭＳ Ｐゴシック" charset="0"/>
                <a:cs typeface="Times New Roman" charset="0"/>
                <a:sym typeface="Times New Roman" charset="0"/>
              </a:rPr>
              <a:t>Giving/doing</a:t>
            </a:r>
          </a:p>
          <a:p>
            <a:pPr algn="ctr" hangingPunct="0">
              <a:spcBef>
                <a:spcPts val="1000"/>
              </a:spcBef>
              <a:defRPr/>
            </a:pPr>
            <a:r>
              <a:rPr lang="en-US" sz="1800">
                <a:solidFill>
                  <a:srgbClr val="3B1BF9"/>
                </a:solidFill>
                <a:latin typeface="Times New Roman" charset="0"/>
                <a:ea typeface="ＭＳ Ｐゴシック" charset="0"/>
                <a:cs typeface="Times New Roman" charset="0"/>
                <a:sym typeface="Times New Roman" charset="0"/>
              </a:rPr>
              <a:t>Mindful Acts of kindness</a:t>
            </a:r>
          </a:p>
          <a:p>
            <a:pPr algn="ctr" hangingPunct="0">
              <a:spcBef>
                <a:spcPts val="1000"/>
              </a:spcBef>
              <a:defRPr/>
            </a:pPr>
            <a:r>
              <a:rPr lang="en-US" sz="1800">
                <a:solidFill>
                  <a:srgbClr val="3B1BF9"/>
                </a:solidFill>
                <a:latin typeface="Times New Roman" charset="0"/>
                <a:ea typeface="ＭＳ Ｐゴシック" charset="0"/>
                <a:cs typeface="Times New Roman" charset="0"/>
                <a:sym typeface="Times New Roman" charset="0"/>
              </a:rPr>
              <a:t>Engagement with the feared</a:t>
            </a:r>
          </a:p>
        </p:txBody>
      </p:sp>
      <p:sp>
        <p:nvSpPr>
          <p:cNvPr id="118789" name="AutoShape 5"/>
          <p:cNvSpPr>
            <a:spLocks/>
          </p:cNvSpPr>
          <p:nvPr/>
        </p:nvSpPr>
        <p:spPr bwMode="auto">
          <a:xfrm>
            <a:off x="5364163" y="1557338"/>
            <a:ext cx="2833687" cy="1147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defRPr/>
            </a:pPr>
            <a:r>
              <a:rPr lang="en-US" sz="1800">
                <a:solidFill>
                  <a:srgbClr val="339933"/>
                </a:solidFill>
                <a:latin typeface="Times New Roman" charset="0"/>
                <a:ea typeface="ＭＳ Ｐゴシック" charset="0"/>
                <a:cs typeface="Times New Roman" charset="0"/>
                <a:sym typeface="Times New Roman" charset="0"/>
              </a:rPr>
              <a:t>Receiving/soothing</a:t>
            </a:r>
          </a:p>
          <a:p>
            <a:pPr algn="ctr" hangingPunct="0">
              <a:defRPr/>
            </a:pPr>
            <a:r>
              <a:rPr lang="en-US" sz="1800">
                <a:solidFill>
                  <a:srgbClr val="339933"/>
                </a:solidFill>
                <a:latin typeface="Times New Roman" charset="0"/>
                <a:ea typeface="ＭＳ Ｐゴシック" charset="0"/>
                <a:cs typeface="Times New Roman" charset="0"/>
                <a:sym typeface="Times New Roman" charset="0"/>
              </a:rPr>
              <a:t>SBR/booth</a:t>
            </a:r>
          </a:p>
          <a:p>
            <a:pPr algn="ctr" hangingPunct="0">
              <a:defRPr/>
            </a:pPr>
            <a:r>
              <a:rPr lang="en-US" sz="1800">
                <a:solidFill>
                  <a:srgbClr val="339933"/>
                </a:solidFill>
                <a:latin typeface="Times New Roman" charset="0"/>
                <a:ea typeface="ＭＳ Ｐゴシック" charset="0"/>
                <a:cs typeface="Times New Roman" charset="0"/>
                <a:sym typeface="Times New Roman" charset="0"/>
              </a:rPr>
              <a:t>Validation</a:t>
            </a:r>
          </a:p>
          <a:p>
            <a:pPr algn="ctr" hangingPunct="0">
              <a:defRPr/>
            </a:pPr>
            <a:r>
              <a:rPr lang="en-US" sz="1800">
                <a:solidFill>
                  <a:srgbClr val="339933"/>
                </a:solidFill>
                <a:latin typeface="Times New Roman" charset="0"/>
                <a:ea typeface="ＭＳ Ｐゴシック" charset="0"/>
                <a:cs typeface="Times New Roman" charset="0"/>
                <a:sym typeface="Times New Roman" charset="0"/>
              </a:rPr>
              <a:t>Gratitude appreciation</a:t>
            </a:r>
            <a:endParaRPr lang="en-US" sz="2400" b="1">
              <a:solidFill>
                <a:srgbClr val="000000"/>
              </a:solidFill>
              <a:latin typeface="Times New Roman" charset="0"/>
              <a:ea typeface="ＭＳ Ｐゴシック" charset="0"/>
              <a:cs typeface="Times New Roman" charset="0"/>
              <a:sym typeface="Times New Roman" charset="0"/>
            </a:endParaRPr>
          </a:p>
        </p:txBody>
      </p:sp>
      <p:grpSp>
        <p:nvGrpSpPr>
          <p:cNvPr id="138246" name="Group 6"/>
          <p:cNvGrpSpPr>
            <a:grpSpLocks/>
          </p:cNvGrpSpPr>
          <p:nvPr/>
        </p:nvGrpSpPr>
        <p:grpSpPr bwMode="auto">
          <a:xfrm>
            <a:off x="2771775" y="4506913"/>
            <a:ext cx="3816350" cy="2089150"/>
            <a:chOff x="0" y="-1"/>
            <a:chExt cx="3816351" cy="2089151"/>
          </a:xfrm>
        </p:grpSpPr>
        <p:sp>
          <p:nvSpPr>
            <p:cNvPr id="118791" name="AutoShape 7"/>
            <p:cNvSpPr>
              <a:spLocks/>
            </p:cNvSpPr>
            <p:nvPr/>
          </p:nvSpPr>
          <p:spPr bwMode="auto">
            <a:xfrm>
              <a:off x="0" y="-1"/>
              <a:ext cx="3816351" cy="20891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endParaRPr lang="en-US" sz="1800">
                <a:solidFill>
                  <a:srgbClr val="800000"/>
                </a:solidFill>
                <a:latin typeface="Times New Roman" charset="0"/>
                <a:ea typeface="ＭＳ Ｐゴシック" charset="0"/>
                <a:cs typeface="Times New Roman" charset="0"/>
                <a:sym typeface="Times New Roman" charset="0"/>
              </a:endParaRPr>
            </a:p>
          </p:txBody>
        </p:sp>
        <p:sp>
          <p:nvSpPr>
            <p:cNvPr id="118792" name="AutoShape 8"/>
            <p:cNvSpPr>
              <a:spLocks/>
            </p:cNvSpPr>
            <p:nvPr/>
          </p:nvSpPr>
          <p:spPr bwMode="auto">
            <a:xfrm>
              <a:off x="954088" y="203199"/>
              <a:ext cx="1908176" cy="1682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r>
                <a:rPr lang="en-US" sz="1800" i="1">
                  <a:solidFill>
                    <a:srgbClr val="800000"/>
                  </a:solidFill>
                  <a:latin typeface="Times New Roman" charset="0"/>
                  <a:ea typeface="ＭＳ Ｐゴシック" charset="0"/>
                  <a:cs typeface="Times New Roman" charset="0"/>
                  <a:sym typeface="Times New Roman" charset="0"/>
                </a:rPr>
                <a:t>Threat</a:t>
              </a:r>
            </a:p>
            <a:p>
              <a:pPr algn="ctr" hangingPunct="0">
                <a:defRPr/>
              </a:pPr>
              <a:r>
                <a:rPr lang="en-US" sz="1800">
                  <a:solidFill>
                    <a:srgbClr val="800000"/>
                  </a:solidFill>
                  <a:latin typeface="Times New Roman" charset="0"/>
                  <a:ea typeface="ＭＳ Ｐゴシック" charset="0"/>
                  <a:cs typeface="Times New Roman" charset="0"/>
                  <a:sym typeface="Times New Roman" charset="0"/>
                </a:rPr>
                <a:t>Mindful awareness</a:t>
              </a:r>
            </a:p>
            <a:p>
              <a:pPr algn="ctr" hangingPunct="0">
                <a:defRPr/>
              </a:pPr>
              <a:r>
                <a:rPr lang="en-US" sz="1800">
                  <a:solidFill>
                    <a:srgbClr val="800000"/>
                  </a:solidFill>
                  <a:latin typeface="Times New Roman" charset="0"/>
                  <a:ea typeface="ＭＳ Ｐゴシック" charset="0"/>
                  <a:cs typeface="Times New Roman" charset="0"/>
                  <a:sym typeface="Times New Roman" charset="0"/>
                </a:rPr>
                <a:t>Triggers</a:t>
              </a:r>
            </a:p>
            <a:p>
              <a:pPr algn="ctr" hangingPunct="0">
                <a:defRPr/>
              </a:pPr>
              <a:r>
                <a:rPr lang="en-US" sz="1800">
                  <a:solidFill>
                    <a:srgbClr val="800000"/>
                  </a:solidFill>
                  <a:latin typeface="Times New Roman" charset="0"/>
                  <a:ea typeface="ＭＳ Ｐゴシック" charset="0"/>
                  <a:cs typeface="Times New Roman" charset="0"/>
                  <a:sym typeface="Times New Roman" charset="0"/>
                </a:rPr>
                <a:t>In the body</a:t>
              </a:r>
            </a:p>
            <a:p>
              <a:pPr algn="ctr" hangingPunct="0">
                <a:defRPr/>
              </a:pPr>
              <a:r>
                <a:rPr lang="en-US" sz="1800">
                  <a:solidFill>
                    <a:srgbClr val="800000"/>
                  </a:solidFill>
                  <a:latin typeface="Times New Roman" charset="0"/>
                  <a:ea typeface="ＭＳ Ｐゴシック" charset="0"/>
                  <a:cs typeface="Times New Roman" charset="0"/>
                  <a:sym typeface="Times New Roman" charset="0"/>
                </a:rPr>
                <a:t>Rumination</a:t>
              </a:r>
            </a:p>
            <a:p>
              <a:pPr algn="ctr" hangingPunct="0">
                <a:defRPr/>
              </a:pPr>
              <a:r>
                <a:rPr lang="en-US" sz="1800">
                  <a:solidFill>
                    <a:srgbClr val="800000"/>
                  </a:solidFill>
                  <a:latin typeface="Times New Roman" charset="0"/>
                  <a:ea typeface="ＭＳ Ｐゴシック" charset="0"/>
                  <a:cs typeface="Times New Roman" charset="0"/>
                  <a:sym typeface="Times New Roman" charset="0"/>
                </a:rPr>
                <a:t>Labelling</a:t>
              </a:r>
              <a:endParaRPr lang="en-US" sz="2400" b="1">
                <a:solidFill>
                  <a:srgbClr val="000000"/>
                </a:solidFill>
                <a:latin typeface="Times New Roman" charset="0"/>
                <a:ea typeface="ＭＳ Ｐゴシック" charset="0"/>
                <a:cs typeface="Times New Roman" charset="0"/>
                <a:sym typeface="Times New Roman" charset="0"/>
              </a:endParaRPr>
            </a:p>
          </p:txBody>
        </p:sp>
      </p:grpSp>
      <p:sp>
        <p:nvSpPr>
          <p:cNvPr id="118793" name="AutoShape 9"/>
          <p:cNvSpPr>
            <a:spLocks/>
          </p:cNvSpPr>
          <p:nvPr/>
        </p:nvSpPr>
        <p:spPr bwMode="auto">
          <a:xfrm>
            <a:off x="3203575" y="3067050"/>
            <a:ext cx="2735263" cy="1223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FFCC"/>
              </a:gs>
              <a:gs pos="100000">
                <a:srgbClr val="2F765E"/>
              </a:gs>
            </a:gsLst>
            <a:path path="rect">
              <a:fillToRect l="37720" t="-19635" r="62280" b="119635"/>
            </a:path>
          </a:gra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18794" name="AutoShape 10"/>
          <p:cNvSpPr>
            <a:spLocks/>
          </p:cNvSpPr>
          <p:nvPr/>
        </p:nvSpPr>
        <p:spPr bwMode="auto">
          <a:xfrm>
            <a:off x="3352800" y="3429000"/>
            <a:ext cx="2519363" cy="371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200"/>
              </a:spcBef>
              <a:defRPr/>
            </a:pPr>
            <a:r>
              <a:rPr lang="en-US" sz="2000">
                <a:solidFill>
                  <a:srgbClr val="000000"/>
                </a:solidFill>
                <a:latin typeface="Times New Roman" charset="0"/>
                <a:ea typeface="ＭＳ Ｐゴシック" charset="0"/>
                <a:cs typeface="Times New Roman" charset="0"/>
                <a:sym typeface="Times New Roman" charset="0"/>
              </a:rPr>
              <a:t>Compassionate Self</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8795" name="Line 11"/>
          <p:cNvSpPr>
            <a:spLocks noChangeShapeType="1"/>
          </p:cNvSpPr>
          <p:nvPr/>
        </p:nvSpPr>
        <p:spPr bwMode="auto">
          <a:xfrm>
            <a:off x="5795963" y="4149725"/>
            <a:ext cx="0" cy="430213"/>
          </a:xfrm>
          <a:prstGeom prst="line">
            <a:avLst/>
          </a:prstGeom>
          <a:noFill/>
          <a:ln w="38100" cap="flat" cmpd="sng">
            <a:solidFill>
              <a:srgbClr val="FFFF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8796" name="Line 12"/>
          <p:cNvSpPr>
            <a:spLocks noChangeShapeType="1"/>
          </p:cNvSpPr>
          <p:nvPr/>
        </p:nvSpPr>
        <p:spPr bwMode="auto">
          <a:xfrm flipV="1">
            <a:off x="3492500" y="4221163"/>
            <a:ext cx="0" cy="431800"/>
          </a:xfrm>
          <a:prstGeom prst="line">
            <a:avLst/>
          </a:prstGeom>
          <a:noFill/>
          <a:ln w="38100" cap="flat" cmpd="sng">
            <a:solidFill>
              <a:srgbClr val="FFFF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8797" name="Line 13"/>
          <p:cNvSpPr>
            <a:spLocks noChangeShapeType="1"/>
          </p:cNvSpPr>
          <p:nvPr/>
        </p:nvSpPr>
        <p:spPr bwMode="auto">
          <a:xfrm flipH="1" flipV="1">
            <a:off x="2625725" y="3498850"/>
            <a:ext cx="431800" cy="290513"/>
          </a:xfrm>
          <a:prstGeom prst="line">
            <a:avLst/>
          </a:prstGeom>
          <a:noFill/>
          <a:ln w="38100" cap="flat" cmpd="sng">
            <a:solidFill>
              <a:srgbClr val="FFFF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8798" name="Line 14"/>
          <p:cNvSpPr>
            <a:spLocks noChangeShapeType="1"/>
          </p:cNvSpPr>
          <p:nvPr/>
        </p:nvSpPr>
        <p:spPr bwMode="auto">
          <a:xfrm flipV="1">
            <a:off x="6226175" y="3427413"/>
            <a:ext cx="431800" cy="288925"/>
          </a:xfrm>
          <a:prstGeom prst="line">
            <a:avLst/>
          </a:prstGeom>
          <a:noFill/>
          <a:ln w="38100" cap="flat" cmpd="sng">
            <a:solidFill>
              <a:srgbClr val="FFFF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8799" name="Line 15"/>
          <p:cNvSpPr>
            <a:spLocks noChangeShapeType="1"/>
          </p:cNvSpPr>
          <p:nvPr/>
        </p:nvSpPr>
        <p:spPr bwMode="auto">
          <a:xfrm>
            <a:off x="4140200" y="1557338"/>
            <a:ext cx="863600" cy="0"/>
          </a:xfrm>
          <a:prstGeom prst="line">
            <a:avLst/>
          </a:prstGeom>
          <a:noFill/>
          <a:ln w="38100" cap="flat" cmpd="sng">
            <a:solidFill>
              <a:srgbClr val="FFFFFF"/>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18800" name="AutoShape 16"/>
          <p:cNvSpPr>
            <a:spLocks/>
          </p:cNvSpPr>
          <p:nvPr/>
        </p:nvSpPr>
        <p:spPr bwMode="auto">
          <a:xfrm>
            <a:off x="4873625" y="1195388"/>
            <a:ext cx="3930650" cy="20653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cap="flat" cmpd="sng">
            <a:solidFill>
              <a:srgbClr val="A9F206"/>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hangingPunct="0">
              <a:defRPr/>
            </a:pPr>
            <a:endParaRPr lang="en-US" sz="1800">
              <a:solidFill>
                <a:srgbClr val="000066"/>
              </a:solidFill>
              <a:latin typeface="Times New Roman" charset="0"/>
              <a:ea typeface="ＭＳ Ｐゴシック" charset="0"/>
              <a:cs typeface="Times New Roman" charset="0"/>
              <a:sym typeface="Times New Roman" charset="0"/>
            </a:endParaRPr>
          </a:p>
        </p:txBody>
      </p:sp>
      <p:sp>
        <p:nvSpPr>
          <p:cNvPr id="118801" name="Line 17"/>
          <p:cNvSpPr>
            <a:spLocks noChangeShapeType="1"/>
          </p:cNvSpPr>
          <p:nvPr/>
        </p:nvSpPr>
        <p:spPr bwMode="auto">
          <a:xfrm flipH="1">
            <a:off x="4724400" y="2593975"/>
            <a:ext cx="196850" cy="390525"/>
          </a:xfrm>
          <a:prstGeom prst="line">
            <a:avLst/>
          </a:prstGeom>
          <a:noFill/>
          <a:ln w="38100" cap="flat" cmpd="sng">
            <a:solidFill>
              <a:srgbClr val="A9F20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pic>
        <p:nvPicPr>
          <p:cNvPr id="118802" name="Picture 18"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667625" y="5661025"/>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562623020"/>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Grp="1"/>
          </p:cNvSpPr>
          <p:nvPr>
            <p:ph type="title"/>
          </p:nvPr>
        </p:nvSpPr>
        <p:spPr bwMode="auto">
          <a:xfrm>
            <a:off x="684213" y="188913"/>
            <a:ext cx="77724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marL="39688" algn="ctr" defTabSz="914400" eaLnBrk="1">
              <a:defRPr/>
            </a:pPr>
            <a:r>
              <a:rPr lang="en-US" sz="32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Caring-Compassionate Mind</a:t>
            </a:r>
            <a:endParaRPr lang="en-US" smtClean="0"/>
          </a:p>
        </p:txBody>
      </p:sp>
      <p:sp>
        <p:nvSpPr>
          <p:cNvPr id="119810" name="Rectangle 2"/>
          <p:cNvSpPr>
            <a:spLocks noGrp="1"/>
          </p:cNvSpPr>
          <p:nvPr>
            <p:ph type="body" idx="1"/>
          </p:nvPr>
        </p:nvSpPr>
        <p:spPr bwMode="auto">
          <a:xfrm>
            <a:off x="900113" y="1052513"/>
            <a:ext cx="7010400" cy="525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defTabSz="914400" eaLnBrk="1">
              <a:spcBef>
                <a:spcPts val="700"/>
              </a:spcBef>
              <a:buFontTx/>
              <a:buChar char="•"/>
              <a:defRPr/>
            </a:pPr>
            <a:endParaRPr lang="en-US" sz="3200" smtClean="0">
              <a:latin typeface="Times New Roman" charset="0"/>
              <a:cs typeface="Times New Roman" charset="0"/>
              <a:sym typeface="Times New Roman" charset="0"/>
            </a:endParaRPr>
          </a:p>
        </p:txBody>
      </p:sp>
      <p:sp>
        <p:nvSpPr>
          <p:cNvPr id="119811" name="AutoShape 3"/>
          <p:cNvSpPr>
            <a:spLocks/>
          </p:cNvSpPr>
          <p:nvPr/>
        </p:nvSpPr>
        <p:spPr bwMode="auto">
          <a:xfrm>
            <a:off x="1401763" y="1196975"/>
            <a:ext cx="6264275" cy="49672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CC"/>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19812" name="AutoShape 4"/>
          <p:cNvSpPr>
            <a:spLocks/>
          </p:cNvSpPr>
          <p:nvPr/>
        </p:nvSpPr>
        <p:spPr bwMode="auto">
          <a:xfrm>
            <a:off x="1763713" y="3357563"/>
            <a:ext cx="1728787" cy="614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3333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Care for well-being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9813" name="AutoShape 5"/>
          <p:cNvSpPr>
            <a:spLocks/>
          </p:cNvSpPr>
          <p:nvPr/>
        </p:nvSpPr>
        <p:spPr bwMode="auto">
          <a:xfrm>
            <a:off x="2051050" y="2276475"/>
            <a:ext cx="1944688"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3333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Sensitivity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9814" name="AutoShape 6"/>
          <p:cNvSpPr>
            <a:spLocks/>
          </p:cNvSpPr>
          <p:nvPr/>
        </p:nvSpPr>
        <p:spPr bwMode="auto">
          <a:xfrm>
            <a:off x="5076825" y="2276475"/>
            <a:ext cx="151130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3333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Sympathy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9815" name="AutoShape 7"/>
          <p:cNvSpPr>
            <a:spLocks/>
          </p:cNvSpPr>
          <p:nvPr/>
        </p:nvSpPr>
        <p:spPr bwMode="auto">
          <a:xfrm>
            <a:off x="5795963" y="3213100"/>
            <a:ext cx="1728787"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3333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Distress tolerance</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9816" name="AutoShape 8"/>
          <p:cNvSpPr>
            <a:spLocks/>
          </p:cNvSpPr>
          <p:nvPr/>
        </p:nvSpPr>
        <p:spPr bwMode="auto">
          <a:xfrm>
            <a:off x="5219700" y="4868863"/>
            <a:ext cx="1584325"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3333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Empathy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9817" name="AutoShape 9"/>
          <p:cNvSpPr>
            <a:spLocks/>
          </p:cNvSpPr>
          <p:nvPr/>
        </p:nvSpPr>
        <p:spPr bwMode="auto">
          <a:xfrm>
            <a:off x="2411413" y="4941888"/>
            <a:ext cx="2592387"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3333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Non-Judgement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9818" name="AutoShape 10"/>
          <p:cNvSpPr>
            <a:spLocks/>
          </p:cNvSpPr>
          <p:nvPr/>
        </p:nvSpPr>
        <p:spPr bwMode="auto">
          <a:xfrm>
            <a:off x="3419475" y="2997200"/>
            <a:ext cx="2160588" cy="13668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19819" name="AutoShape 11"/>
          <p:cNvSpPr>
            <a:spLocks/>
          </p:cNvSpPr>
          <p:nvPr/>
        </p:nvSpPr>
        <p:spPr bwMode="auto">
          <a:xfrm>
            <a:off x="3492500" y="3284538"/>
            <a:ext cx="2087563" cy="482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600"/>
              </a:spcBef>
              <a:defRPr/>
            </a:pPr>
            <a:r>
              <a:rPr lang="en-US" sz="2800" i="1">
                <a:solidFill>
                  <a:srgbClr val="FF33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Compassion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9820" name="AutoShape 12"/>
          <p:cNvSpPr>
            <a:spLocks/>
          </p:cNvSpPr>
          <p:nvPr/>
        </p:nvSpPr>
        <p:spPr bwMode="auto">
          <a:xfrm>
            <a:off x="3276600" y="1700213"/>
            <a:ext cx="2373313" cy="357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3333CC"/>
                </a:solidFill>
                <a:latin typeface="Imprint MT Shadow" charset="0"/>
                <a:ea typeface="ＭＳ Ｐゴシック" charset="0"/>
                <a:cs typeface="Imprint MT Shadow" charset="0"/>
                <a:sym typeface="Imprint MT Shadow" charset="0"/>
              </a:rPr>
              <a:t>ATTRIBUTES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9821" name="AutoShape 13"/>
          <p:cNvSpPr>
            <a:spLocks/>
          </p:cNvSpPr>
          <p:nvPr/>
        </p:nvSpPr>
        <p:spPr bwMode="auto">
          <a:xfrm>
            <a:off x="468313" y="1474788"/>
            <a:ext cx="1511300"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9822" name="AutoShape 14"/>
          <p:cNvSpPr>
            <a:spLocks/>
          </p:cNvSpPr>
          <p:nvPr/>
        </p:nvSpPr>
        <p:spPr bwMode="auto">
          <a:xfrm>
            <a:off x="250825" y="6083300"/>
            <a:ext cx="144145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9823" name="AutoShape 15"/>
          <p:cNvSpPr>
            <a:spLocks/>
          </p:cNvSpPr>
          <p:nvPr/>
        </p:nvSpPr>
        <p:spPr bwMode="auto">
          <a:xfrm>
            <a:off x="7308850" y="1330325"/>
            <a:ext cx="1439863"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19824" name="AutoShape 16"/>
          <p:cNvSpPr>
            <a:spLocks/>
          </p:cNvSpPr>
          <p:nvPr/>
        </p:nvSpPr>
        <p:spPr bwMode="auto">
          <a:xfrm>
            <a:off x="7235825" y="6154738"/>
            <a:ext cx="1908175"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00"/>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65803011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9"/>
                                        </p:tgtEl>
                                        <p:attrNameLst>
                                          <p:attrName>style.visibility</p:attrName>
                                        </p:attrNameLst>
                                      </p:cBhvr>
                                      <p:to>
                                        <p:strVal val="visible"/>
                                      </p:to>
                                    </p:set>
                                    <p:anim calcmode="lin" valueType="num">
                                      <p:cBhvr additive="base">
                                        <p:cTn id="7" dur="500" fill="hold"/>
                                        <p:tgtEl>
                                          <p:spTgt spid="119819"/>
                                        </p:tgtEl>
                                        <p:attrNameLst>
                                          <p:attrName>ppt_x</p:attrName>
                                        </p:attrNameLst>
                                      </p:cBhvr>
                                      <p:tavLst>
                                        <p:tav tm="0">
                                          <p:val>
                                            <p:strVal val="#ppt_x"/>
                                          </p:val>
                                        </p:tav>
                                        <p:tav tm="100000">
                                          <p:val>
                                            <p:strVal val="#ppt_x"/>
                                          </p:val>
                                        </p:tav>
                                      </p:tavLst>
                                    </p:anim>
                                    <p:anim calcmode="lin" valueType="num">
                                      <p:cBhvr additive="base">
                                        <p:cTn id="8" dur="500" fill="hold"/>
                                        <p:tgtEl>
                                          <p:spTgt spid="1198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813"/>
                                        </p:tgtEl>
                                        <p:attrNameLst>
                                          <p:attrName>style.visibility</p:attrName>
                                        </p:attrNameLst>
                                      </p:cBhvr>
                                      <p:to>
                                        <p:strVal val="visible"/>
                                      </p:to>
                                    </p:set>
                                    <p:anim calcmode="lin" valueType="num">
                                      <p:cBhvr additive="base">
                                        <p:cTn id="13" dur="500" fill="hold"/>
                                        <p:tgtEl>
                                          <p:spTgt spid="119813"/>
                                        </p:tgtEl>
                                        <p:attrNameLst>
                                          <p:attrName>ppt_x</p:attrName>
                                        </p:attrNameLst>
                                      </p:cBhvr>
                                      <p:tavLst>
                                        <p:tav tm="0">
                                          <p:val>
                                            <p:strVal val="#ppt_x"/>
                                          </p:val>
                                        </p:tav>
                                        <p:tav tm="100000">
                                          <p:val>
                                            <p:strVal val="#ppt_x"/>
                                          </p:val>
                                        </p:tav>
                                      </p:tavLst>
                                    </p:anim>
                                    <p:anim calcmode="lin" valueType="num">
                                      <p:cBhvr additive="base">
                                        <p:cTn id="14" dur="500" fill="hold"/>
                                        <p:tgtEl>
                                          <p:spTgt spid="11981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19820"/>
                                        </p:tgtEl>
                                        <p:attrNameLst>
                                          <p:attrName>style.visibility</p:attrName>
                                        </p:attrNameLst>
                                      </p:cBhvr>
                                      <p:to>
                                        <p:strVal val="visible"/>
                                      </p:to>
                                    </p:set>
                                    <p:anim calcmode="lin" valueType="num">
                                      <p:cBhvr additive="base">
                                        <p:cTn id="18" dur="500" fill="hold"/>
                                        <p:tgtEl>
                                          <p:spTgt spid="119820"/>
                                        </p:tgtEl>
                                        <p:attrNameLst>
                                          <p:attrName>ppt_x</p:attrName>
                                        </p:attrNameLst>
                                      </p:cBhvr>
                                      <p:tavLst>
                                        <p:tav tm="0">
                                          <p:val>
                                            <p:strVal val="#ppt_x"/>
                                          </p:val>
                                        </p:tav>
                                        <p:tav tm="100000">
                                          <p:val>
                                            <p:strVal val="#ppt_x"/>
                                          </p:val>
                                        </p:tav>
                                      </p:tavLst>
                                    </p:anim>
                                    <p:anim calcmode="lin" valueType="num">
                                      <p:cBhvr additive="base">
                                        <p:cTn id="19" dur="500" fill="hold"/>
                                        <p:tgtEl>
                                          <p:spTgt spid="119820"/>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19814"/>
                                        </p:tgtEl>
                                        <p:attrNameLst>
                                          <p:attrName>style.visibility</p:attrName>
                                        </p:attrNameLst>
                                      </p:cBhvr>
                                      <p:to>
                                        <p:strVal val="visible"/>
                                      </p:to>
                                    </p:set>
                                    <p:anim calcmode="lin" valueType="num">
                                      <p:cBhvr additive="base">
                                        <p:cTn id="23" dur="500" fill="hold"/>
                                        <p:tgtEl>
                                          <p:spTgt spid="119814"/>
                                        </p:tgtEl>
                                        <p:attrNameLst>
                                          <p:attrName>ppt_x</p:attrName>
                                        </p:attrNameLst>
                                      </p:cBhvr>
                                      <p:tavLst>
                                        <p:tav tm="0">
                                          <p:val>
                                            <p:strVal val="#ppt_x"/>
                                          </p:val>
                                        </p:tav>
                                        <p:tav tm="100000">
                                          <p:val>
                                            <p:strVal val="#ppt_x"/>
                                          </p:val>
                                        </p:tav>
                                      </p:tavLst>
                                    </p:anim>
                                    <p:anim calcmode="lin" valueType="num">
                                      <p:cBhvr additive="base">
                                        <p:cTn id="24" dur="500" fill="hold"/>
                                        <p:tgtEl>
                                          <p:spTgt spid="119814"/>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19815"/>
                                        </p:tgtEl>
                                        <p:attrNameLst>
                                          <p:attrName>style.visibility</p:attrName>
                                        </p:attrNameLst>
                                      </p:cBhvr>
                                      <p:to>
                                        <p:strVal val="visible"/>
                                      </p:to>
                                    </p:set>
                                    <p:anim calcmode="lin" valueType="num">
                                      <p:cBhvr additive="base">
                                        <p:cTn id="28" dur="500" fill="hold"/>
                                        <p:tgtEl>
                                          <p:spTgt spid="119815"/>
                                        </p:tgtEl>
                                        <p:attrNameLst>
                                          <p:attrName>ppt_x</p:attrName>
                                        </p:attrNameLst>
                                      </p:cBhvr>
                                      <p:tavLst>
                                        <p:tav tm="0">
                                          <p:val>
                                            <p:strVal val="#ppt_x"/>
                                          </p:val>
                                        </p:tav>
                                        <p:tav tm="100000">
                                          <p:val>
                                            <p:strVal val="#ppt_x"/>
                                          </p:val>
                                        </p:tav>
                                      </p:tavLst>
                                    </p:anim>
                                    <p:anim calcmode="lin" valueType="num">
                                      <p:cBhvr additive="base">
                                        <p:cTn id="29" dur="500" fill="hold"/>
                                        <p:tgtEl>
                                          <p:spTgt spid="119815"/>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119816"/>
                                        </p:tgtEl>
                                        <p:attrNameLst>
                                          <p:attrName>style.visibility</p:attrName>
                                        </p:attrNameLst>
                                      </p:cBhvr>
                                      <p:to>
                                        <p:strVal val="visible"/>
                                      </p:to>
                                    </p:set>
                                    <p:anim calcmode="lin" valueType="num">
                                      <p:cBhvr additive="base">
                                        <p:cTn id="33" dur="500" fill="hold"/>
                                        <p:tgtEl>
                                          <p:spTgt spid="119816"/>
                                        </p:tgtEl>
                                        <p:attrNameLst>
                                          <p:attrName>ppt_x</p:attrName>
                                        </p:attrNameLst>
                                      </p:cBhvr>
                                      <p:tavLst>
                                        <p:tav tm="0">
                                          <p:val>
                                            <p:strVal val="#ppt_x"/>
                                          </p:val>
                                        </p:tav>
                                        <p:tav tm="100000">
                                          <p:val>
                                            <p:strVal val="#ppt_x"/>
                                          </p:val>
                                        </p:tav>
                                      </p:tavLst>
                                    </p:anim>
                                    <p:anim calcmode="lin" valueType="num">
                                      <p:cBhvr additive="base">
                                        <p:cTn id="34" dur="500" fill="hold"/>
                                        <p:tgtEl>
                                          <p:spTgt spid="119816"/>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119812"/>
                                        </p:tgtEl>
                                        <p:attrNameLst>
                                          <p:attrName>style.visibility</p:attrName>
                                        </p:attrNameLst>
                                      </p:cBhvr>
                                      <p:to>
                                        <p:strVal val="visible"/>
                                      </p:to>
                                    </p:set>
                                    <p:anim calcmode="lin" valueType="num">
                                      <p:cBhvr additive="base">
                                        <p:cTn id="38" dur="500" fill="hold"/>
                                        <p:tgtEl>
                                          <p:spTgt spid="119812"/>
                                        </p:tgtEl>
                                        <p:attrNameLst>
                                          <p:attrName>ppt_x</p:attrName>
                                        </p:attrNameLst>
                                      </p:cBhvr>
                                      <p:tavLst>
                                        <p:tav tm="0">
                                          <p:val>
                                            <p:strVal val="#ppt_x"/>
                                          </p:val>
                                        </p:tav>
                                        <p:tav tm="100000">
                                          <p:val>
                                            <p:strVal val="#ppt_x"/>
                                          </p:val>
                                        </p:tav>
                                      </p:tavLst>
                                    </p:anim>
                                    <p:anim calcmode="lin" valueType="num">
                                      <p:cBhvr additive="base">
                                        <p:cTn id="39" dur="500" fill="hold"/>
                                        <p:tgtEl>
                                          <p:spTgt spid="119812"/>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119817"/>
                                        </p:tgtEl>
                                        <p:attrNameLst>
                                          <p:attrName>style.visibility</p:attrName>
                                        </p:attrNameLst>
                                      </p:cBhvr>
                                      <p:to>
                                        <p:strVal val="visible"/>
                                      </p:to>
                                    </p:set>
                                    <p:anim calcmode="lin" valueType="num">
                                      <p:cBhvr additive="base">
                                        <p:cTn id="43" dur="500" fill="hold"/>
                                        <p:tgtEl>
                                          <p:spTgt spid="119817"/>
                                        </p:tgtEl>
                                        <p:attrNameLst>
                                          <p:attrName>ppt_x</p:attrName>
                                        </p:attrNameLst>
                                      </p:cBhvr>
                                      <p:tavLst>
                                        <p:tav tm="0">
                                          <p:val>
                                            <p:strVal val="#ppt_x"/>
                                          </p:val>
                                        </p:tav>
                                        <p:tav tm="100000">
                                          <p:val>
                                            <p:strVal val="#ppt_x"/>
                                          </p:val>
                                        </p:tav>
                                      </p:tavLst>
                                    </p:anim>
                                    <p:anim calcmode="lin" valueType="num">
                                      <p:cBhvr additive="base">
                                        <p:cTn id="44" dur="500" fill="hold"/>
                                        <p:tgtEl>
                                          <p:spTgt spid="11981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9821"/>
                                        </p:tgtEl>
                                        <p:attrNameLst>
                                          <p:attrName>style.visibility</p:attrName>
                                        </p:attrNameLst>
                                      </p:cBhvr>
                                      <p:to>
                                        <p:strVal val="visible"/>
                                      </p:to>
                                    </p:set>
                                    <p:anim calcmode="lin" valueType="num">
                                      <p:cBhvr additive="base">
                                        <p:cTn id="49" dur="500" fill="hold"/>
                                        <p:tgtEl>
                                          <p:spTgt spid="119821"/>
                                        </p:tgtEl>
                                        <p:attrNameLst>
                                          <p:attrName>ppt_x</p:attrName>
                                        </p:attrNameLst>
                                      </p:cBhvr>
                                      <p:tavLst>
                                        <p:tav tm="0">
                                          <p:val>
                                            <p:strVal val="#ppt_x"/>
                                          </p:val>
                                        </p:tav>
                                        <p:tav tm="100000">
                                          <p:val>
                                            <p:strVal val="#ppt_x"/>
                                          </p:val>
                                        </p:tav>
                                      </p:tavLst>
                                    </p:anim>
                                    <p:anim calcmode="lin" valueType="num">
                                      <p:cBhvr additive="base">
                                        <p:cTn id="50" dur="500" fill="hold"/>
                                        <p:tgtEl>
                                          <p:spTgt spid="119821"/>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119823"/>
                                        </p:tgtEl>
                                        <p:attrNameLst>
                                          <p:attrName>style.visibility</p:attrName>
                                        </p:attrNameLst>
                                      </p:cBhvr>
                                      <p:to>
                                        <p:strVal val="visible"/>
                                      </p:to>
                                    </p:set>
                                    <p:anim calcmode="lin" valueType="num">
                                      <p:cBhvr additive="base">
                                        <p:cTn id="54" dur="500" fill="hold"/>
                                        <p:tgtEl>
                                          <p:spTgt spid="119823"/>
                                        </p:tgtEl>
                                        <p:attrNameLst>
                                          <p:attrName>ppt_x</p:attrName>
                                        </p:attrNameLst>
                                      </p:cBhvr>
                                      <p:tavLst>
                                        <p:tav tm="0">
                                          <p:val>
                                            <p:strVal val="#ppt_x"/>
                                          </p:val>
                                        </p:tav>
                                        <p:tav tm="100000">
                                          <p:val>
                                            <p:strVal val="#ppt_x"/>
                                          </p:val>
                                        </p:tav>
                                      </p:tavLst>
                                    </p:anim>
                                    <p:anim calcmode="lin" valueType="num">
                                      <p:cBhvr additive="base">
                                        <p:cTn id="55" dur="500" fill="hold"/>
                                        <p:tgtEl>
                                          <p:spTgt spid="119823"/>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1000"/>
                            </p:stCondLst>
                            <p:childTnLst>
                              <p:par>
                                <p:cTn id="57" presetID="2" presetClass="entr" presetSubtype="4" fill="hold" grpId="0" nodeType="afterEffect">
                                  <p:stCondLst>
                                    <p:cond delay="0"/>
                                  </p:stCondLst>
                                  <p:childTnLst>
                                    <p:set>
                                      <p:cBhvr>
                                        <p:cTn id="58" dur="1" fill="hold">
                                          <p:stCondLst>
                                            <p:cond delay="0"/>
                                          </p:stCondLst>
                                        </p:cTn>
                                        <p:tgtEl>
                                          <p:spTgt spid="119824"/>
                                        </p:tgtEl>
                                        <p:attrNameLst>
                                          <p:attrName>style.visibility</p:attrName>
                                        </p:attrNameLst>
                                      </p:cBhvr>
                                      <p:to>
                                        <p:strVal val="visible"/>
                                      </p:to>
                                    </p:set>
                                    <p:anim calcmode="lin" valueType="num">
                                      <p:cBhvr additive="base">
                                        <p:cTn id="59" dur="500" fill="hold"/>
                                        <p:tgtEl>
                                          <p:spTgt spid="119824"/>
                                        </p:tgtEl>
                                        <p:attrNameLst>
                                          <p:attrName>ppt_x</p:attrName>
                                        </p:attrNameLst>
                                      </p:cBhvr>
                                      <p:tavLst>
                                        <p:tav tm="0">
                                          <p:val>
                                            <p:strVal val="#ppt_x"/>
                                          </p:val>
                                        </p:tav>
                                        <p:tav tm="100000">
                                          <p:val>
                                            <p:strVal val="#ppt_x"/>
                                          </p:val>
                                        </p:tav>
                                      </p:tavLst>
                                    </p:anim>
                                    <p:anim calcmode="lin" valueType="num">
                                      <p:cBhvr additive="base">
                                        <p:cTn id="60" dur="500" fill="hold"/>
                                        <p:tgtEl>
                                          <p:spTgt spid="119824"/>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1500"/>
                            </p:stCondLst>
                            <p:childTnLst>
                              <p:par>
                                <p:cTn id="62" presetID="2" presetClass="entr" presetSubtype="4" fill="hold" grpId="0" nodeType="afterEffect">
                                  <p:stCondLst>
                                    <p:cond delay="0"/>
                                  </p:stCondLst>
                                  <p:childTnLst>
                                    <p:set>
                                      <p:cBhvr>
                                        <p:cTn id="63" dur="1" fill="hold">
                                          <p:stCondLst>
                                            <p:cond delay="0"/>
                                          </p:stCondLst>
                                        </p:cTn>
                                        <p:tgtEl>
                                          <p:spTgt spid="119822"/>
                                        </p:tgtEl>
                                        <p:attrNameLst>
                                          <p:attrName>style.visibility</p:attrName>
                                        </p:attrNameLst>
                                      </p:cBhvr>
                                      <p:to>
                                        <p:strVal val="visible"/>
                                      </p:to>
                                    </p:set>
                                    <p:anim calcmode="lin" valueType="num">
                                      <p:cBhvr additive="base">
                                        <p:cTn id="64" dur="500" fill="hold"/>
                                        <p:tgtEl>
                                          <p:spTgt spid="119822"/>
                                        </p:tgtEl>
                                        <p:attrNameLst>
                                          <p:attrName>ppt_x</p:attrName>
                                        </p:attrNameLst>
                                      </p:cBhvr>
                                      <p:tavLst>
                                        <p:tav tm="0">
                                          <p:val>
                                            <p:strVal val="#ppt_x"/>
                                          </p:val>
                                        </p:tav>
                                        <p:tav tm="100000">
                                          <p:val>
                                            <p:strVal val="#ppt_x"/>
                                          </p:val>
                                        </p:tav>
                                      </p:tavLst>
                                    </p:anim>
                                    <p:anim calcmode="lin" valueType="num">
                                      <p:cBhvr additive="base">
                                        <p:cTn id="65" dur="500" fill="hold"/>
                                        <p:tgtEl>
                                          <p:spTgt spid="119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utoUpdateAnimBg="0"/>
      <p:bldP spid="119813" grpId="0" autoUpdateAnimBg="0"/>
      <p:bldP spid="119814" grpId="0" autoUpdateAnimBg="0"/>
      <p:bldP spid="119815" grpId="0" autoUpdateAnimBg="0"/>
      <p:bldP spid="119816" grpId="0" autoUpdateAnimBg="0"/>
      <p:bldP spid="119817" grpId="0" autoUpdateAnimBg="0"/>
      <p:bldP spid="119819" grpId="0" autoUpdateAnimBg="0"/>
      <p:bldP spid="119820" grpId="0" autoUpdateAnimBg="0"/>
      <p:bldP spid="119821" grpId="0" autoUpdateAnimBg="0"/>
      <p:bldP spid="119822" grpId="0" autoUpdateAnimBg="0"/>
      <p:bldP spid="119823" grpId="0" autoUpdateAnimBg="0"/>
      <p:bldP spid="11982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Grp="1"/>
          </p:cNvSpPr>
          <p:nvPr>
            <p:ph type="title"/>
          </p:nvPr>
        </p:nvSpPr>
        <p:spPr bwMode="auto">
          <a:xfrm>
            <a:off x="684213" y="188913"/>
            <a:ext cx="77724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32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Compassionate Mind - Alleviation</a:t>
            </a:r>
            <a:endParaRPr lang="en-US" smtClean="0"/>
          </a:p>
        </p:txBody>
      </p:sp>
      <p:sp>
        <p:nvSpPr>
          <p:cNvPr id="120834" name="Rectangle 2"/>
          <p:cNvSpPr>
            <a:spLocks noGrp="1"/>
          </p:cNvSpPr>
          <p:nvPr>
            <p:ph type="body" idx="1"/>
          </p:nvPr>
        </p:nvSpPr>
        <p:spPr bwMode="auto">
          <a:xfrm>
            <a:off x="900113" y="1052513"/>
            <a:ext cx="7010400" cy="525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defTabSz="914400" eaLnBrk="1">
              <a:spcBef>
                <a:spcPts val="700"/>
              </a:spcBef>
              <a:buFontTx/>
              <a:buChar char="•"/>
              <a:defRPr/>
            </a:pPr>
            <a:endParaRPr lang="en-US" sz="3200" smtClean="0">
              <a:latin typeface="Times New Roman" charset="0"/>
              <a:cs typeface="Times New Roman" charset="0"/>
              <a:sym typeface="Times New Roman" charset="0"/>
            </a:endParaRPr>
          </a:p>
        </p:txBody>
      </p:sp>
      <p:sp>
        <p:nvSpPr>
          <p:cNvPr id="120835" name="AutoShape 3"/>
          <p:cNvSpPr>
            <a:spLocks/>
          </p:cNvSpPr>
          <p:nvPr/>
        </p:nvSpPr>
        <p:spPr bwMode="auto">
          <a:xfrm>
            <a:off x="609600" y="1052513"/>
            <a:ext cx="8139113" cy="56165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
        <p:nvSpPr>
          <p:cNvPr id="120836" name="AutoShape 4"/>
          <p:cNvSpPr>
            <a:spLocks/>
          </p:cNvSpPr>
          <p:nvPr/>
        </p:nvSpPr>
        <p:spPr bwMode="auto">
          <a:xfrm>
            <a:off x="3924300" y="1628775"/>
            <a:ext cx="1655763"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Imagery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37" name="AutoShape 5"/>
          <p:cNvSpPr>
            <a:spLocks/>
          </p:cNvSpPr>
          <p:nvPr/>
        </p:nvSpPr>
        <p:spPr bwMode="auto">
          <a:xfrm>
            <a:off x="1116013" y="2482850"/>
            <a:ext cx="1800225"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Attention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38" name="AutoShape 6"/>
          <p:cNvSpPr>
            <a:spLocks/>
          </p:cNvSpPr>
          <p:nvPr/>
        </p:nvSpPr>
        <p:spPr bwMode="auto">
          <a:xfrm>
            <a:off x="6588125" y="2565400"/>
            <a:ext cx="1655763"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Reasoning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39" name="AutoShape 7"/>
          <p:cNvSpPr>
            <a:spLocks/>
          </p:cNvSpPr>
          <p:nvPr/>
        </p:nvSpPr>
        <p:spPr bwMode="auto">
          <a:xfrm>
            <a:off x="1187450" y="4354513"/>
            <a:ext cx="1439863"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Feeling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0" name="AutoShape 8"/>
          <p:cNvSpPr>
            <a:spLocks/>
          </p:cNvSpPr>
          <p:nvPr/>
        </p:nvSpPr>
        <p:spPr bwMode="auto">
          <a:xfrm>
            <a:off x="6659563" y="4365625"/>
            <a:ext cx="165735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Behaviour</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1" name="AutoShape 9"/>
          <p:cNvSpPr>
            <a:spLocks/>
          </p:cNvSpPr>
          <p:nvPr/>
        </p:nvSpPr>
        <p:spPr bwMode="auto">
          <a:xfrm>
            <a:off x="3995738" y="5661025"/>
            <a:ext cx="1368425"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Sensory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2" name="AutoShape 10"/>
          <p:cNvSpPr>
            <a:spLocks/>
          </p:cNvSpPr>
          <p:nvPr/>
        </p:nvSpPr>
        <p:spPr bwMode="auto">
          <a:xfrm>
            <a:off x="2195513" y="2133600"/>
            <a:ext cx="4606925" cy="33813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CC"/>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
        <p:nvSpPr>
          <p:cNvPr id="120843" name="AutoShape 11"/>
          <p:cNvSpPr>
            <a:spLocks/>
          </p:cNvSpPr>
          <p:nvPr/>
        </p:nvSpPr>
        <p:spPr bwMode="auto">
          <a:xfrm>
            <a:off x="2268538" y="3500438"/>
            <a:ext cx="1222375" cy="614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Care for well-being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4" name="AutoShape 12"/>
          <p:cNvSpPr>
            <a:spLocks/>
          </p:cNvSpPr>
          <p:nvPr/>
        </p:nvSpPr>
        <p:spPr bwMode="auto">
          <a:xfrm>
            <a:off x="2627313" y="2781300"/>
            <a:ext cx="1368425"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Sensitivity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5" name="AutoShape 13"/>
          <p:cNvSpPr>
            <a:spLocks/>
          </p:cNvSpPr>
          <p:nvPr/>
        </p:nvSpPr>
        <p:spPr bwMode="auto">
          <a:xfrm>
            <a:off x="5003800" y="2708275"/>
            <a:ext cx="1512888"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Sympathy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6" name="AutoShape 14"/>
          <p:cNvSpPr>
            <a:spLocks/>
          </p:cNvSpPr>
          <p:nvPr/>
        </p:nvSpPr>
        <p:spPr bwMode="auto">
          <a:xfrm>
            <a:off x="5508625" y="3357563"/>
            <a:ext cx="1222375" cy="614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Distress tolerance</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7" name="AutoShape 15"/>
          <p:cNvSpPr>
            <a:spLocks/>
          </p:cNvSpPr>
          <p:nvPr/>
        </p:nvSpPr>
        <p:spPr bwMode="auto">
          <a:xfrm>
            <a:off x="5148263" y="4437063"/>
            <a:ext cx="1295400"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Empathy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8" name="AutoShape 16"/>
          <p:cNvSpPr>
            <a:spLocks/>
          </p:cNvSpPr>
          <p:nvPr/>
        </p:nvSpPr>
        <p:spPr bwMode="auto">
          <a:xfrm>
            <a:off x="2700338" y="4508500"/>
            <a:ext cx="194310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Non-Judgement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9" name="AutoShape 17"/>
          <p:cNvSpPr>
            <a:spLocks/>
          </p:cNvSpPr>
          <p:nvPr/>
        </p:nvSpPr>
        <p:spPr bwMode="auto">
          <a:xfrm>
            <a:off x="3563938" y="3140075"/>
            <a:ext cx="1870075" cy="1223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
        <p:nvSpPr>
          <p:cNvPr id="120850" name="AutoShape 18"/>
          <p:cNvSpPr>
            <a:spLocks/>
          </p:cNvSpPr>
          <p:nvPr/>
        </p:nvSpPr>
        <p:spPr bwMode="auto">
          <a:xfrm>
            <a:off x="3635375" y="3429000"/>
            <a:ext cx="187325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i="1">
                <a:solidFill>
                  <a:srgbClr val="FF33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Compassion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51" name="AutoShape 19"/>
          <p:cNvSpPr>
            <a:spLocks/>
          </p:cNvSpPr>
          <p:nvPr/>
        </p:nvSpPr>
        <p:spPr bwMode="auto">
          <a:xfrm>
            <a:off x="3563938" y="2349500"/>
            <a:ext cx="2087562"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Imprint MT Shadow" charset="0"/>
                <a:ea typeface="ＭＳ Ｐゴシック" charset="0"/>
                <a:cs typeface="Imprint MT Shadow" charset="0"/>
                <a:sym typeface="Imprint MT Shadow" charset="0"/>
              </a:rPr>
              <a:t>ATTRIBUTES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52" name="AutoShape 20"/>
          <p:cNvSpPr>
            <a:spLocks/>
          </p:cNvSpPr>
          <p:nvPr/>
        </p:nvSpPr>
        <p:spPr bwMode="auto">
          <a:xfrm>
            <a:off x="3419475" y="1268413"/>
            <a:ext cx="2736850" cy="357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Imprint MT Shadow" charset="0"/>
                <a:ea typeface="ＭＳ Ｐゴシック" charset="0"/>
                <a:cs typeface="Imprint MT Shadow" charset="0"/>
                <a:sym typeface="Imprint MT Shadow" charset="0"/>
              </a:rPr>
              <a:t>SKILLS -TRAINING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53" name="AutoShape 21"/>
          <p:cNvSpPr>
            <a:spLocks/>
          </p:cNvSpPr>
          <p:nvPr/>
        </p:nvSpPr>
        <p:spPr bwMode="auto">
          <a:xfrm>
            <a:off x="468313" y="1474788"/>
            <a:ext cx="1511300"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54" name="AutoShape 22"/>
          <p:cNvSpPr>
            <a:spLocks/>
          </p:cNvSpPr>
          <p:nvPr/>
        </p:nvSpPr>
        <p:spPr bwMode="auto">
          <a:xfrm>
            <a:off x="250825" y="6083300"/>
            <a:ext cx="144145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55" name="AutoShape 23"/>
          <p:cNvSpPr>
            <a:spLocks/>
          </p:cNvSpPr>
          <p:nvPr/>
        </p:nvSpPr>
        <p:spPr bwMode="auto">
          <a:xfrm>
            <a:off x="7308850" y="1330325"/>
            <a:ext cx="1439863"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56" name="AutoShape 24"/>
          <p:cNvSpPr>
            <a:spLocks/>
          </p:cNvSpPr>
          <p:nvPr/>
        </p:nvSpPr>
        <p:spPr bwMode="auto">
          <a:xfrm>
            <a:off x="7235825" y="6154738"/>
            <a:ext cx="1908175"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353545099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850"/>
                                        </p:tgtEl>
                                        <p:attrNameLst>
                                          <p:attrName>style.visibility</p:attrName>
                                        </p:attrNameLst>
                                      </p:cBhvr>
                                      <p:to>
                                        <p:strVal val="visible"/>
                                      </p:to>
                                    </p:set>
                                    <p:anim calcmode="lin" valueType="num">
                                      <p:cBhvr additive="base">
                                        <p:cTn id="7" dur="500" fill="hold"/>
                                        <p:tgtEl>
                                          <p:spTgt spid="120850"/>
                                        </p:tgtEl>
                                        <p:attrNameLst>
                                          <p:attrName>ppt_x</p:attrName>
                                        </p:attrNameLst>
                                      </p:cBhvr>
                                      <p:tavLst>
                                        <p:tav tm="0">
                                          <p:val>
                                            <p:strVal val="#ppt_x"/>
                                          </p:val>
                                        </p:tav>
                                        <p:tav tm="100000">
                                          <p:val>
                                            <p:strVal val="#ppt_x"/>
                                          </p:val>
                                        </p:tav>
                                      </p:tavLst>
                                    </p:anim>
                                    <p:anim calcmode="lin" valueType="num">
                                      <p:cBhvr additive="base">
                                        <p:cTn id="8" dur="500" fill="hold"/>
                                        <p:tgtEl>
                                          <p:spTgt spid="1208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0844"/>
                                        </p:tgtEl>
                                        <p:attrNameLst>
                                          <p:attrName>style.visibility</p:attrName>
                                        </p:attrNameLst>
                                      </p:cBhvr>
                                      <p:to>
                                        <p:strVal val="visible"/>
                                      </p:to>
                                    </p:set>
                                    <p:anim calcmode="lin" valueType="num">
                                      <p:cBhvr additive="base">
                                        <p:cTn id="13" dur="500" fill="hold"/>
                                        <p:tgtEl>
                                          <p:spTgt spid="120844"/>
                                        </p:tgtEl>
                                        <p:attrNameLst>
                                          <p:attrName>ppt_x</p:attrName>
                                        </p:attrNameLst>
                                      </p:cBhvr>
                                      <p:tavLst>
                                        <p:tav tm="0">
                                          <p:val>
                                            <p:strVal val="#ppt_x"/>
                                          </p:val>
                                        </p:tav>
                                        <p:tav tm="100000">
                                          <p:val>
                                            <p:strVal val="#ppt_x"/>
                                          </p:val>
                                        </p:tav>
                                      </p:tavLst>
                                    </p:anim>
                                    <p:anim calcmode="lin" valueType="num">
                                      <p:cBhvr additive="base">
                                        <p:cTn id="14" dur="500" fill="hold"/>
                                        <p:tgtEl>
                                          <p:spTgt spid="12084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20851"/>
                                        </p:tgtEl>
                                        <p:attrNameLst>
                                          <p:attrName>style.visibility</p:attrName>
                                        </p:attrNameLst>
                                      </p:cBhvr>
                                      <p:to>
                                        <p:strVal val="visible"/>
                                      </p:to>
                                    </p:set>
                                    <p:anim calcmode="lin" valueType="num">
                                      <p:cBhvr additive="base">
                                        <p:cTn id="18" dur="500" fill="hold"/>
                                        <p:tgtEl>
                                          <p:spTgt spid="120851"/>
                                        </p:tgtEl>
                                        <p:attrNameLst>
                                          <p:attrName>ppt_x</p:attrName>
                                        </p:attrNameLst>
                                      </p:cBhvr>
                                      <p:tavLst>
                                        <p:tav tm="0">
                                          <p:val>
                                            <p:strVal val="#ppt_x"/>
                                          </p:val>
                                        </p:tav>
                                        <p:tav tm="100000">
                                          <p:val>
                                            <p:strVal val="#ppt_x"/>
                                          </p:val>
                                        </p:tav>
                                      </p:tavLst>
                                    </p:anim>
                                    <p:anim calcmode="lin" valueType="num">
                                      <p:cBhvr additive="base">
                                        <p:cTn id="19" dur="500" fill="hold"/>
                                        <p:tgtEl>
                                          <p:spTgt spid="120851"/>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20845"/>
                                        </p:tgtEl>
                                        <p:attrNameLst>
                                          <p:attrName>style.visibility</p:attrName>
                                        </p:attrNameLst>
                                      </p:cBhvr>
                                      <p:to>
                                        <p:strVal val="visible"/>
                                      </p:to>
                                    </p:set>
                                    <p:anim calcmode="lin" valueType="num">
                                      <p:cBhvr additive="base">
                                        <p:cTn id="23" dur="500" fill="hold"/>
                                        <p:tgtEl>
                                          <p:spTgt spid="120845"/>
                                        </p:tgtEl>
                                        <p:attrNameLst>
                                          <p:attrName>ppt_x</p:attrName>
                                        </p:attrNameLst>
                                      </p:cBhvr>
                                      <p:tavLst>
                                        <p:tav tm="0">
                                          <p:val>
                                            <p:strVal val="#ppt_x"/>
                                          </p:val>
                                        </p:tav>
                                        <p:tav tm="100000">
                                          <p:val>
                                            <p:strVal val="#ppt_x"/>
                                          </p:val>
                                        </p:tav>
                                      </p:tavLst>
                                    </p:anim>
                                    <p:anim calcmode="lin" valueType="num">
                                      <p:cBhvr additive="base">
                                        <p:cTn id="24" dur="500" fill="hold"/>
                                        <p:tgtEl>
                                          <p:spTgt spid="120845"/>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20846"/>
                                        </p:tgtEl>
                                        <p:attrNameLst>
                                          <p:attrName>style.visibility</p:attrName>
                                        </p:attrNameLst>
                                      </p:cBhvr>
                                      <p:to>
                                        <p:strVal val="visible"/>
                                      </p:to>
                                    </p:set>
                                    <p:anim calcmode="lin" valueType="num">
                                      <p:cBhvr additive="base">
                                        <p:cTn id="28" dur="500" fill="hold"/>
                                        <p:tgtEl>
                                          <p:spTgt spid="120846"/>
                                        </p:tgtEl>
                                        <p:attrNameLst>
                                          <p:attrName>ppt_x</p:attrName>
                                        </p:attrNameLst>
                                      </p:cBhvr>
                                      <p:tavLst>
                                        <p:tav tm="0">
                                          <p:val>
                                            <p:strVal val="#ppt_x"/>
                                          </p:val>
                                        </p:tav>
                                        <p:tav tm="100000">
                                          <p:val>
                                            <p:strVal val="#ppt_x"/>
                                          </p:val>
                                        </p:tav>
                                      </p:tavLst>
                                    </p:anim>
                                    <p:anim calcmode="lin" valueType="num">
                                      <p:cBhvr additive="base">
                                        <p:cTn id="29" dur="500" fill="hold"/>
                                        <p:tgtEl>
                                          <p:spTgt spid="120846"/>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120847"/>
                                        </p:tgtEl>
                                        <p:attrNameLst>
                                          <p:attrName>style.visibility</p:attrName>
                                        </p:attrNameLst>
                                      </p:cBhvr>
                                      <p:to>
                                        <p:strVal val="visible"/>
                                      </p:to>
                                    </p:set>
                                    <p:anim calcmode="lin" valueType="num">
                                      <p:cBhvr additive="base">
                                        <p:cTn id="33" dur="500" fill="hold"/>
                                        <p:tgtEl>
                                          <p:spTgt spid="120847"/>
                                        </p:tgtEl>
                                        <p:attrNameLst>
                                          <p:attrName>ppt_x</p:attrName>
                                        </p:attrNameLst>
                                      </p:cBhvr>
                                      <p:tavLst>
                                        <p:tav tm="0">
                                          <p:val>
                                            <p:strVal val="#ppt_x"/>
                                          </p:val>
                                        </p:tav>
                                        <p:tav tm="100000">
                                          <p:val>
                                            <p:strVal val="#ppt_x"/>
                                          </p:val>
                                        </p:tav>
                                      </p:tavLst>
                                    </p:anim>
                                    <p:anim calcmode="lin" valueType="num">
                                      <p:cBhvr additive="base">
                                        <p:cTn id="34" dur="500" fill="hold"/>
                                        <p:tgtEl>
                                          <p:spTgt spid="120847"/>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120843"/>
                                        </p:tgtEl>
                                        <p:attrNameLst>
                                          <p:attrName>style.visibility</p:attrName>
                                        </p:attrNameLst>
                                      </p:cBhvr>
                                      <p:to>
                                        <p:strVal val="visible"/>
                                      </p:to>
                                    </p:set>
                                    <p:anim calcmode="lin" valueType="num">
                                      <p:cBhvr additive="base">
                                        <p:cTn id="38" dur="500" fill="hold"/>
                                        <p:tgtEl>
                                          <p:spTgt spid="120843"/>
                                        </p:tgtEl>
                                        <p:attrNameLst>
                                          <p:attrName>ppt_x</p:attrName>
                                        </p:attrNameLst>
                                      </p:cBhvr>
                                      <p:tavLst>
                                        <p:tav tm="0">
                                          <p:val>
                                            <p:strVal val="#ppt_x"/>
                                          </p:val>
                                        </p:tav>
                                        <p:tav tm="100000">
                                          <p:val>
                                            <p:strVal val="#ppt_x"/>
                                          </p:val>
                                        </p:tav>
                                      </p:tavLst>
                                    </p:anim>
                                    <p:anim calcmode="lin" valueType="num">
                                      <p:cBhvr additive="base">
                                        <p:cTn id="39" dur="500" fill="hold"/>
                                        <p:tgtEl>
                                          <p:spTgt spid="120843"/>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120848"/>
                                        </p:tgtEl>
                                        <p:attrNameLst>
                                          <p:attrName>style.visibility</p:attrName>
                                        </p:attrNameLst>
                                      </p:cBhvr>
                                      <p:to>
                                        <p:strVal val="visible"/>
                                      </p:to>
                                    </p:set>
                                    <p:anim calcmode="lin" valueType="num">
                                      <p:cBhvr additive="base">
                                        <p:cTn id="43" dur="500" fill="hold"/>
                                        <p:tgtEl>
                                          <p:spTgt spid="120848"/>
                                        </p:tgtEl>
                                        <p:attrNameLst>
                                          <p:attrName>ppt_x</p:attrName>
                                        </p:attrNameLst>
                                      </p:cBhvr>
                                      <p:tavLst>
                                        <p:tav tm="0">
                                          <p:val>
                                            <p:strVal val="#ppt_x"/>
                                          </p:val>
                                        </p:tav>
                                        <p:tav tm="100000">
                                          <p:val>
                                            <p:strVal val="#ppt_x"/>
                                          </p:val>
                                        </p:tav>
                                      </p:tavLst>
                                    </p:anim>
                                    <p:anim calcmode="lin" valueType="num">
                                      <p:cBhvr additive="base">
                                        <p:cTn id="44" dur="500" fill="hold"/>
                                        <p:tgtEl>
                                          <p:spTgt spid="12084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0853"/>
                                        </p:tgtEl>
                                        <p:attrNameLst>
                                          <p:attrName>style.visibility</p:attrName>
                                        </p:attrNameLst>
                                      </p:cBhvr>
                                      <p:to>
                                        <p:strVal val="visible"/>
                                      </p:to>
                                    </p:set>
                                    <p:anim calcmode="lin" valueType="num">
                                      <p:cBhvr additive="base">
                                        <p:cTn id="49" dur="500" fill="hold"/>
                                        <p:tgtEl>
                                          <p:spTgt spid="120853"/>
                                        </p:tgtEl>
                                        <p:attrNameLst>
                                          <p:attrName>ppt_x</p:attrName>
                                        </p:attrNameLst>
                                      </p:cBhvr>
                                      <p:tavLst>
                                        <p:tav tm="0">
                                          <p:val>
                                            <p:strVal val="#ppt_x"/>
                                          </p:val>
                                        </p:tav>
                                        <p:tav tm="100000">
                                          <p:val>
                                            <p:strVal val="#ppt_x"/>
                                          </p:val>
                                        </p:tav>
                                      </p:tavLst>
                                    </p:anim>
                                    <p:anim calcmode="lin" valueType="num">
                                      <p:cBhvr additive="base">
                                        <p:cTn id="50" dur="500" fill="hold"/>
                                        <p:tgtEl>
                                          <p:spTgt spid="120853"/>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120855"/>
                                        </p:tgtEl>
                                        <p:attrNameLst>
                                          <p:attrName>style.visibility</p:attrName>
                                        </p:attrNameLst>
                                      </p:cBhvr>
                                      <p:to>
                                        <p:strVal val="visible"/>
                                      </p:to>
                                    </p:set>
                                    <p:anim calcmode="lin" valueType="num">
                                      <p:cBhvr additive="base">
                                        <p:cTn id="54" dur="500" fill="hold"/>
                                        <p:tgtEl>
                                          <p:spTgt spid="120855"/>
                                        </p:tgtEl>
                                        <p:attrNameLst>
                                          <p:attrName>ppt_x</p:attrName>
                                        </p:attrNameLst>
                                      </p:cBhvr>
                                      <p:tavLst>
                                        <p:tav tm="0">
                                          <p:val>
                                            <p:strVal val="#ppt_x"/>
                                          </p:val>
                                        </p:tav>
                                        <p:tav tm="100000">
                                          <p:val>
                                            <p:strVal val="#ppt_x"/>
                                          </p:val>
                                        </p:tav>
                                      </p:tavLst>
                                    </p:anim>
                                    <p:anim calcmode="lin" valueType="num">
                                      <p:cBhvr additive="base">
                                        <p:cTn id="55" dur="500" fill="hold"/>
                                        <p:tgtEl>
                                          <p:spTgt spid="120855"/>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1000"/>
                            </p:stCondLst>
                            <p:childTnLst>
                              <p:par>
                                <p:cTn id="57" presetID="2" presetClass="entr" presetSubtype="4" fill="hold" grpId="0" nodeType="afterEffect">
                                  <p:stCondLst>
                                    <p:cond delay="0"/>
                                  </p:stCondLst>
                                  <p:childTnLst>
                                    <p:set>
                                      <p:cBhvr>
                                        <p:cTn id="58" dur="1" fill="hold">
                                          <p:stCondLst>
                                            <p:cond delay="0"/>
                                          </p:stCondLst>
                                        </p:cTn>
                                        <p:tgtEl>
                                          <p:spTgt spid="120856"/>
                                        </p:tgtEl>
                                        <p:attrNameLst>
                                          <p:attrName>style.visibility</p:attrName>
                                        </p:attrNameLst>
                                      </p:cBhvr>
                                      <p:to>
                                        <p:strVal val="visible"/>
                                      </p:to>
                                    </p:set>
                                    <p:anim calcmode="lin" valueType="num">
                                      <p:cBhvr additive="base">
                                        <p:cTn id="59" dur="500" fill="hold"/>
                                        <p:tgtEl>
                                          <p:spTgt spid="120856"/>
                                        </p:tgtEl>
                                        <p:attrNameLst>
                                          <p:attrName>ppt_x</p:attrName>
                                        </p:attrNameLst>
                                      </p:cBhvr>
                                      <p:tavLst>
                                        <p:tav tm="0">
                                          <p:val>
                                            <p:strVal val="#ppt_x"/>
                                          </p:val>
                                        </p:tav>
                                        <p:tav tm="100000">
                                          <p:val>
                                            <p:strVal val="#ppt_x"/>
                                          </p:val>
                                        </p:tav>
                                      </p:tavLst>
                                    </p:anim>
                                    <p:anim calcmode="lin" valueType="num">
                                      <p:cBhvr additive="base">
                                        <p:cTn id="60" dur="500" fill="hold"/>
                                        <p:tgtEl>
                                          <p:spTgt spid="120856"/>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1500"/>
                            </p:stCondLst>
                            <p:childTnLst>
                              <p:par>
                                <p:cTn id="62" presetID="2" presetClass="entr" presetSubtype="4" fill="hold" grpId="0" nodeType="afterEffect">
                                  <p:stCondLst>
                                    <p:cond delay="0"/>
                                  </p:stCondLst>
                                  <p:childTnLst>
                                    <p:set>
                                      <p:cBhvr>
                                        <p:cTn id="63" dur="1" fill="hold">
                                          <p:stCondLst>
                                            <p:cond delay="0"/>
                                          </p:stCondLst>
                                        </p:cTn>
                                        <p:tgtEl>
                                          <p:spTgt spid="120854"/>
                                        </p:tgtEl>
                                        <p:attrNameLst>
                                          <p:attrName>style.visibility</p:attrName>
                                        </p:attrNameLst>
                                      </p:cBhvr>
                                      <p:to>
                                        <p:strVal val="visible"/>
                                      </p:to>
                                    </p:set>
                                    <p:anim calcmode="lin" valueType="num">
                                      <p:cBhvr additive="base">
                                        <p:cTn id="64" dur="500" fill="hold"/>
                                        <p:tgtEl>
                                          <p:spTgt spid="120854"/>
                                        </p:tgtEl>
                                        <p:attrNameLst>
                                          <p:attrName>ppt_x</p:attrName>
                                        </p:attrNameLst>
                                      </p:cBhvr>
                                      <p:tavLst>
                                        <p:tav tm="0">
                                          <p:val>
                                            <p:strVal val="#ppt_x"/>
                                          </p:val>
                                        </p:tav>
                                        <p:tav tm="100000">
                                          <p:val>
                                            <p:strVal val="#ppt_x"/>
                                          </p:val>
                                        </p:tav>
                                      </p:tavLst>
                                    </p:anim>
                                    <p:anim calcmode="lin" valueType="num">
                                      <p:cBhvr additive="base">
                                        <p:cTn id="65" dur="500" fill="hold"/>
                                        <p:tgtEl>
                                          <p:spTgt spid="120854"/>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20837"/>
                                        </p:tgtEl>
                                        <p:attrNameLst>
                                          <p:attrName>style.visibility</p:attrName>
                                        </p:attrNameLst>
                                      </p:cBhvr>
                                      <p:to>
                                        <p:strVal val="visible"/>
                                      </p:to>
                                    </p:set>
                                    <p:anim calcmode="lin" valueType="num">
                                      <p:cBhvr additive="base">
                                        <p:cTn id="70" dur="500" fill="hold"/>
                                        <p:tgtEl>
                                          <p:spTgt spid="120837"/>
                                        </p:tgtEl>
                                        <p:attrNameLst>
                                          <p:attrName>ppt_x</p:attrName>
                                        </p:attrNameLst>
                                      </p:cBhvr>
                                      <p:tavLst>
                                        <p:tav tm="0">
                                          <p:val>
                                            <p:strVal val="#ppt_x"/>
                                          </p:val>
                                        </p:tav>
                                        <p:tav tm="100000">
                                          <p:val>
                                            <p:strVal val="#ppt_x"/>
                                          </p:val>
                                        </p:tav>
                                      </p:tavLst>
                                    </p:anim>
                                    <p:anim calcmode="lin" valueType="num">
                                      <p:cBhvr additive="base">
                                        <p:cTn id="71" dur="500" fill="hold"/>
                                        <p:tgtEl>
                                          <p:spTgt spid="120837"/>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20838"/>
                                        </p:tgtEl>
                                        <p:attrNameLst>
                                          <p:attrName>style.visibility</p:attrName>
                                        </p:attrNameLst>
                                      </p:cBhvr>
                                      <p:to>
                                        <p:strVal val="visible"/>
                                      </p:to>
                                    </p:set>
                                    <p:anim calcmode="lin" valueType="num">
                                      <p:cBhvr additive="base">
                                        <p:cTn id="76" dur="500" fill="hold"/>
                                        <p:tgtEl>
                                          <p:spTgt spid="120838"/>
                                        </p:tgtEl>
                                        <p:attrNameLst>
                                          <p:attrName>ppt_x</p:attrName>
                                        </p:attrNameLst>
                                      </p:cBhvr>
                                      <p:tavLst>
                                        <p:tav tm="0">
                                          <p:val>
                                            <p:strVal val="#ppt_x"/>
                                          </p:val>
                                        </p:tav>
                                        <p:tav tm="100000">
                                          <p:val>
                                            <p:strVal val="#ppt_x"/>
                                          </p:val>
                                        </p:tav>
                                      </p:tavLst>
                                    </p:anim>
                                    <p:anim calcmode="lin" valueType="num">
                                      <p:cBhvr additive="base">
                                        <p:cTn id="77" dur="500" fill="hold"/>
                                        <p:tgtEl>
                                          <p:spTgt spid="120838"/>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0839"/>
                                        </p:tgtEl>
                                        <p:attrNameLst>
                                          <p:attrName>style.visibility</p:attrName>
                                        </p:attrNameLst>
                                      </p:cBhvr>
                                      <p:to>
                                        <p:strVal val="visible"/>
                                      </p:to>
                                    </p:set>
                                    <p:anim calcmode="lin" valueType="num">
                                      <p:cBhvr additive="base">
                                        <p:cTn id="82" dur="500" fill="hold"/>
                                        <p:tgtEl>
                                          <p:spTgt spid="120839"/>
                                        </p:tgtEl>
                                        <p:attrNameLst>
                                          <p:attrName>ppt_x</p:attrName>
                                        </p:attrNameLst>
                                      </p:cBhvr>
                                      <p:tavLst>
                                        <p:tav tm="0">
                                          <p:val>
                                            <p:strVal val="#ppt_x"/>
                                          </p:val>
                                        </p:tav>
                                        <p:tav tm="100000">
                                          <p:val>
                                            <p:strVal val="#ppt_x"/>
                                          </p:val>
                                        </p:tav>
                                      </p:tavLst>
                                    </p:anim>
                                    <p:anim calcmode="lin" valueType="num">
                                      <p:cBhvr additive="base">
                                        <p:cTn id="83" dur="500" fill="hold"/>
                                        <p:tgtEl>
                                          <p:spTgt spid="120839"/>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20840"/>
                                        </p:tgtEl>
                                        <p:attrNameLst>
                                          <p:attrName>style.visibility</p:attrName>
                                        </p:attrNameLst>
                                      </p:cBhvr>
                                      <p:to>
                                        <p:strVal val="visible"/>
                                      </p:to>
                                    </p:set>
                                    <p:anim calcmode="lin" valueType="num">
                                      <p:cBhvr additive="base">
                                        <p:cTn id="88" dur="500" fill="hold"/>
                                        <p:tgtEl>
                                          <p:spTgt spid="120840"/>
                                        </p:tgtEl>
                                        <p:attrNameLst>
                                          <p:attrName>ppt_x</p:attrName>
                                        </p:attrNameLst>
                                      </p:cBhvr>
                                      <p:tavLst>
                                        <p:tav tm="0">
                                          <p:val>
                                            <p:strVal val="#ppt_x"/>
                                          </p:val>
                                        </p:tav>
                                        <p:tav tm="100000">
                                          <p:val>
                                            <p:strVal val="#ppt_x"/>
                                          </p:val>
                                        </p:tav>
                                      </p:tavLst>
                                    </p:anim>
                                    <p:anim calcmode="lin" valueType="num">
                                      <p:cBhvr additive="base">
                                        <p:cTn id="89" dur="500" fill="hold"/>
                                        <p:tgtEl>
                                          <p:spTgt spid="120840"/>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20836"/>
                                        </p:tgtEl>
                                        <p:attrNameLst>
                                          <p:attrName>style.visibility</p:attrName>
                                        </p:attrNameLst>
                                      </p:cBhvr>
                                      <p:to>
                                        <p:strVal val="visible"/>
                                      </p:to>
                                    </p:set>
                                    <p:anim calcmode="lin" valueType="num">
                                      <p:cBhvr additive="base">
                                        <p:cTn id="94" dur="500" fill="hold"/>
                                        <p:tgtEl>
                                          <p:spTgt spid="120836"/>
                                        </p:tgtEl>
                                        <p:attrNameLst>
                                          <p:attrName>ppt_x</p:attrName>
                                        </p:attrNameLst>
                                      </p:cBhvr>
                                      <p:tavLst>
                                        <p:tav tm="0">
                                          <p:val>
                                            <p:strVal val="#ppt_x"/>
                                          </p:val>
                                        </p:tav>
                                        <p:tav tm="100000">
                                          <p:val>
                                            <p:strVal val="#ppt_x"/>
                                          </p:val>
                                        </p:tav>
                                      </p:tavLst>
                                    </p:anim>
                                    <p:anim calcmode="lin" valueType="num">
                                      <p:cBhvr additive="base">
                                        <p:cTn id="95" dur="500" fill="hold"/>
                                        <p:tgtEl>
                                          <p:spTgt spid="120836"/>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20841"/>
                                        </p:tgtEl>
                                        <p:attrNameLst>
                                          <p:attrName>style.visibility</p:attrName>
                                        </p:attrNameLst>
                                      </p:cBhvr>
                                      <p:to>
                                        <p:strVal val="visible"/>
                                      </p:to>
                                    </p:set>
                                    <p:anim calcmode="lin" valueType="num">
                                      <p:cBhvr additive="base">
                                        <p:cTn id="100" dur="500" fill="hold"/>
                                        <p:tgtEl>
                                          <p:spTgt spid="120841"/>
                                        </p:tgtEl>
                                        <p:attrNameLst>
                                          <p:attrName>ppt_x</p:attrName>
                                        </p:attrNameLst>
                                      </p:cBhvr>
                                      <p:tavLst>
                                        <p:tav tm="0">
                                          <p:val>
                                            <p:strVal val="#ppt_x"/>
                                          </p:val>
                                        </p:tav>
                                        <p:tav tm="100000">
                                          <p:val>
                                            <p:strVal val="#ppt_x"/>
                                          </p:val>
                                        </p:tav>
                                      </p:tavLst>
                                    </p:anim>
                                    <p:anim calcmode="lin" valueType="num">
                                      <p:cBhvr additive="base">
                                        <p:cTn id="101" dur="500" fill="hold"/>
                                        <p:tgtEl>
                                          <p:spTgt spid="1208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utoUpdateAnimBg="0"/>
      <p:bldP spid="120837" grpId="0" autoUpdateAnimBg="0"/>
      <p:bldP spid="120838" grpId="0" autoUpdateAnimBg="0"/>
      <p:bldP spid="120839" grpId="0" autoUpdateAnimBg="0"/>
      <p:bldP spid="120840" grpId="0" autoUpdateAnimBg="0"/>
      <p:bldP spid="120841" grpId="0" autoUpdateAnimBg="0"/>
      <p:bldP spid="120843" grpId="0" autoUpdateAnimBg="0"/>
      <p:bldP spid="120844" grpId="0" autoUpdateAnimBg="0"/>
      <p:bldP spid="120845" grpId="0" autoUpdateAnimBg="0"/>
      <p:bldP spid="120846" grpId="0" autoUpdateAnimBg="0"/>
      <p:bldP spid="120847" grpId="0" autoUpdateAnimBg="0"/>
      <p:bldP spid="120848" grpId="0" autoUpdateAnimBg="0"/>
      <p:bldP spid="120850" grpId="0" autoUpdateAnimBg="0"/>
      <p:bldP spid="120851" grpId="0" autoUpdateAnimBg="0"/>
      <p:bldP spid="120853" grpId="0" autoUpdateAnimBg="0"/>
      <p:bldP spid="120854" grpId="0" autoUpdateAnimBg="0"/>
      <p:bldP spid="120855" grpId="0" autoUpdateAnimBg="0"/>
      <p:bldP spid="12085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p:cNvSpPr>
          <p:nvPr>
            <p:ph type="body" idx="1"/>
          </p:nvPr>
        </p:nvSpPr>
        <p:spPr bwMode="auto">
          <a:xfrm>
            <a:off x="312609" y="2060575"/>
            <a:ext cx="5043487" cy="5567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604838" algn="just" defTabSz="914400" eaLnBrk="1">
              <a:spcBef>
                <a:spcPts val="700"/>
              </a:spcBef>
              <a:buFontTx/>
              <a:buBlip>
                <a:blip r:embed="rId2"/>
              </a:buBlip>
              <a:defRPr/>
            </a:pPr>
            <a:r>
              <a:rPr lang="en-US" sz="3200" dirty="0" smtClean="0">
                <a:solidFill>
                  <a:srgbClr val="FFFFFF"/>
                </a:solidFill>
                <a:latin typeface="Times New Roman" charset="0"/>
                <a:cs typeface="Times New Roman" charset="0"/>
                <a:sym typeface="Times New Roman" charset="0"/>
              </a:rPr>
              <a:t>Compassion in therapy links -</a:t>
            </a:r>
          </a:p>
          <a:p>
            <a:pPr marL="261938" indent="0" algn="just" defTabSz="914400" eaLnBrk="1">
              <a:spcBef>
                <a:spcPts val="700"/>
              </a:spcBef>
              <a:defRPr/>
            </a:pPr>
            <a:r>
              <a:rPr lang="ja-JP" altLang="en-US" sz="3200" dirty="0" smtClean="0">
                <a:solidFill>
                  <a:srgbClr val="FFFFFF"/>
                </a:solidFill>
                <a:latin typeface="Arial" charset="0"/>
                <a:cs typeface="Arial" charset="0"/>
                <a:sym typeface="Arial" charset="0"/>
              </a:rPr>
              <a:t>“</a:t>
            </a:r>
            <a:r>
              <a:rPr lang="en-US" sz="3200" dirty="0" smtClean="0">
                <a:solidFill>
                  <a:srgbClr val="FFFFFF"/>
                </a:solidFill>
                <a:latin typeface="Times New Roman" charset="0"/>
                <a:cs typeface="Times New Roman" charset="0"/>
                <a:sym typeface="Times New Roman" charset="0"/>
              </a:rPr>
              <a:t>psychotherapeutic processes with evolved psychological systems, especially those associated with social behavior</a:t>
            </a:r>
            <a:r>
              <a:rPr lang="ja-JP" altLang="en-US" sz="3200" dirty="0" smtClean="0">
                <a:solidFill>
                  <a:srgbClr val="FFFFFF"/>
                </a:solidFill>
                <a:latin typeface="Arial" charset="0"/>
                <a:cs typeface="Arial" charset="0"/>
                <a:sym typeface="Arial" charset="0"/>
              </a:rPr>
              <a:t>”</a:t>
            </a:r>
            <a:r>
              <a:rPr lang="en-US" sz="3200" dirty="0" smtClean="0">
                <a:solidFill>
                  <a:srgbClr val="FFFFFF"/>
                </a:solidFill>
                <a:latin typeface="Times New Roman" charset="0"/>
                <a:cs typeface="Times New Roman" charset="0"/>
                <a:sym typeface="Times New Roman" charset="0"/>
              </a:rPr>
              <a:t> (Gilbert, 2007)</a:t>
            </a:r>
            <a:endParaRPr lang="en-US" dirty="0" smtClean="0"/>
          </a:p>
        </p:txBody>
      </p:sp>
      <p:sp>
        <p:nvSpPr>
          <p:cNvPr id="13314" name="Rectangle 2"/>
          <p:cNvSpPr>
            <a:spLocks noGrp="1"/>
          </p:cNvSpPr>
          <p:nvPr>
            <p:ph type="title"/>
          </p:nvPr>
        </p:nvSpPr>
        <p:spPr bwMode="auto">
          <a:xfrm>
            <a:off x="755650" y="404813"/>
            <a:ext cx="7818438" cy="17716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dirty="0" smtClean="0">
                <a:solidFill>
                  <a:srgbClr val="FFFF00"/>
                </a:solidFill>
                <a:latin typeface="Times New Roman" charset="0"/>
                <a:cs typeface="Times New Roman" charset="0"/>
                <a:sym typeface="Times New Roman" charset="0"/>
              </a:rPr>
              <a:t>Compassion Defined</a:t>
            </a:r>
            <a:endParaRPr lang="en-US" dirty="0" smtClean="0"/>
          </a:p>
        </p:txBody>
      </p:sp>
      <p:pic>
        <p:nvPicPr>
          <p:cNvPr id="13315" name="Picture 3" descr="Water Lilly logo blue"/>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511548">
            <a:off x="7667625" y="5661025"/>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16" name="Picture 4" descr="image.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29288" y="2420938"/>
            <a:ext cx="2844800" cy="270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49183578"/>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Grp="1"/>
          </p:cNvSpPr>
          <p:nvPr>
            <p:ph type="title"/>
          </p:nvPr>
        </p:nvSpPr>
        <p:spPr bwMode="auto">
          <a:xfrm>
            <a:off x="900113" y="0"/>
            <a:ext cx="7239000" cy="841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Key Targets of Therapy</a:t>
            </a:r>
            <a:endParaRPr lang="en-US" smtClean="0"/>
          </a:p>
        </p:txBody>
      </p:sp>
      <p:sp>
        <p:nvSpPr>
          <p:cNvPr id="121858" name="AutoShape 2"/>
          <p:cNvSpPr>
            <a:spLocks/>
          </p:cNvSpPr>
          <p:nvPr/>
        </p:nvSpPr>
        <p:spPr bwMode="auto">
          <a:xfrm>
            <a:off x="2051050" y="1196975"/>
            <a:ext cx="2160588" cy="10795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1859" name="AutoShape 3"/>
          <p:cNvSpPr>
            <a:spLocks/>
          </p:cNvSpPr>
          <p:nvPr/>
        </p:nvSpPr>
        <p:spPr bwMode="auto">
          <a:xfrm>
            <a:off x="2411413" y="1557338"/>
            <a:ext cx="1752600"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lnSpc>
                <a:spcPct val="50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Attention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1860" name="AutoShape 4"/>
          <p:cNvSpPr>
            <a:spLocks/>
          </p:cNvSpPr>
          <p:nvPr/>
        </p:nvSpPr>
        <p:spPr bwMode="auto">
          <a:xfrm>
            <a:off x="4859338" y="1196975"/>
            <a:ext cx="2376487" cy="10795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7B97E5"/>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1861" name="AutoShape 5"/>
          <p:cNvSpPr>
            <a:spLocks/>
          </p:cNvSpPr>
          <p:nvPr/>
        </p:nvSpPr>
        <p:spPr bwMode="auto">
          <a:xfrm>
            <a:off x="5291138" y="1412875"/>
            <a:ext cx="1611312" cy="54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lnSpc>
                <a:spcPct val="45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Thinking</a:t>
            </a:r>
            <a:endParaRPr lang="en-US" sz="180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algn="ctr" hangingPunct="0">
              <a:lnSpc>
                <a:spcPct val="45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Reasoning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1862" name="AutoShape 6"/>
          <p:cNvSpPr>
            <a:spLocks/>
          </p:cNvSpPr>
          <p:nvPr/>
        </p:nvSpPr>
        <p:spPr bwMode="auto">
          <a:xfrm>
            <a:off x="6732588" y="2781300"/>
            <a:ext cx="1943100" cy="1150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1863" name="AutoShape 7"/>
          <p:cNvSpPr>
            <a:spLocks/>
          </p:cNvSpPr>
          <p:nvPr/>
        </p:nvSpPr>
        <p:spPr bwMode="auto">
          <a:xfrm>
            <a:off x="6948488" y="3141663"/>
            <a:ext cx="1611312"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Behaviour</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1864" name="AutoShape 8"/>
          <p:cNvSpPr>
            <a:spLocks/>
          </p:cNvSpPr>
          <p:nvPr/>
        </p:nvSpPr>
        <p:spPr bwMode="auto">
          <a:xfrm>
            <a:off x="1908175" y="4652963"/>
            <a:ext cx="2376488" cy="10795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1865" name="AutoShape 9"/>
          <p:cNvSpPr>
            <a:spLocks/>
          </p:cNvSpPr>
          <p:nvPr/>
        </p:nvSpPr>
        <p:spPr bwMode="auto">
          <a:xfrm>
            <a:off x="2339975" y="4941888"/>
            <a:ext cx="1676400"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Motivation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1866" name="AutoShape 10"/>
          <p:cNvSpPr>
            <a:spLocks/>
          </p:cNvSpPr>
          <p:nvPr/>
        </p:nvSpPr>
        <p:spPr bwMode="auto">
          <a:xfrm>
            <a:off x="5076825" y="4652963"/>
            <a:ext cx="2301875" cy="10080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1867" name="AutoShape 11"/>
          <p:cNvSpPr>
            <a:spLocks/>
          </p:cNvSpPr>
          <p:nvPr/>
        </p:nvSpPr>
        <p:spPr bwMode="auto">
          <a:xfrm>
            <a:off x="5291138" y="4941888"/>
            <a:ext cx="1828800"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Emotions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1868" name="AutoShape 12"/>
          <p:cNvSpPr>
            <a:spLocks/>
          </p:cNvSpPr>
          <p:nvPr/>
        </p:nvSpPr>
        <p:spPr bwMode="auto">
          <a:xfrm>
            <a:off x="1042988" y="6092825"/>
            <a:ext cx="7734300" cy="390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600"/>
              </a:spcBef>
              <a:defRPr/>
            </a:pPr>
            <a:r>
              <a:rPr lang="en-US" sz="2800" b="1">
                <a:solidFill>
                  <a:srgbClr val="FFFF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Their pattern gives rise to a certain type of mind</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1869" name="AutoShape 13"/>
          <p:cNvSpPr>
            <a:spLocks/>
          </p:cNvSpPr>
          <p:nvPr/>
        </p:nvSpPr>
        <p:spPr bwMode="auto">
          <a:xfrm>
            <a:off x="684213" y="2781300"/>
            <a:ext cx="2301875" cy="1150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1870" name="AutoShape 14"/>
          <p:cNvSpPr>
            <a:spLocks/>
          </p:cNvSpPr>
          <p:nvPr/>
        </p:nvSpPr>
        <p:spPr bwMode="auto">
          <a:xfrm>
            <a:off x="830263" y="2924175"/>
            <a:ext cx="2108200"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Imagery Fantasy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1871" name="Line 15"/>
          <p:cNvSpPr>
            <a:spLocks noChangeShapeType="1"/>
          </p:cNvSpPr>
          <p:nvPr/>
        </p:nvSpPr>
        <p:spPr bwMode="auto">
          <a:xfrm>
            <a:off x="2986088" y="3355975"/>
            <a:ext cx="3746500" cy="3175"/>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1872" name="Line 16"/>
          <p:cNvSpPr>
            <a:spLocks noChangeShapeType="1"/>
          </p:cNvSpPr>
          <p:nvPr/>
        </p:nvSpPr>
        <p:spPr bwMode="auto">
          <a:xfrm>
            <a:off x="3635375" y="2203450"/>
            <a:ext cx="2230438" cy="2449513"/>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1873" name="Line 17"/>
          <p:cNvSpPr>
            <a:spLocks noChangeShapeType="1"/>
          </p:cNvSpPr>
          <p:nvPr/>
        </p:nvSpPr>
        <p:spPr bwMode="auto">
          <a:xfrm flipV="1">
            <a:off x="3562350" y="2276475"/>
            <a:ext cx="2087563" cy="2374900"/>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pic>
        <p:nvPicPr>
          <p:cNvPr id="121874" name="Picture 18"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708900" y="5148263"/>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134669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185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121860"/>
                                        </p:tgtEl>
                                        <p:attrNameLst>
                                          <p:attrName>style.visibility</p:attrName>
                                        </p:attrNameLst>
                                      </p:cBhvr>
                                      <p:to>
                                        <p:strVal val="visible"/>
                                      </p:to>
                                    </p:set>
                                  </p:childTnLst>
                                </p:cTn>
                              </p:par>
                            </p:childTnLst>
                          </p:cTn>
                        </p:par>
                        <p:par>
                          <p:cTn id="10" fill="hold" nodeType="afterGroup">
                            <p:stCondLst>
                              <p:cond delay="1001"/>
                            </p:stCondLst>
                            <p:childTnLst>
                              <p:par>
                                <p:cTn id="11" presetID="1" presetClass="entr" presetSubtype="0" fill="hold" nodeType="afterEffect">
                                  <p:stCondLst>
                                    <p:cond delay="1"/>
                                  </p:stCondLst>
                                  <p:childTnLst>
                                    <p:set>
                                      <p:cBhvr>
                                        <p:cTn id="12" dur="1" fill="hold">
                                          <p:stCondLst>
                                            <p:cond delay="499"/>
                                          </p:stCondLst>
                                        </p:cTn>
                                        <p:tgtEl>
                                          <p:spTgt spid="121862"/>
                                        </p:tgtEl>
                                        <p:attrNameLst>
                                          <p:attrName>style.visibility</p:attrName>
                                        </p:attrNameLst>
                                      </p:cBhvr>
                                      <p:to>
                                        <p:strVal val="visible"/>
                                      </p:to>
                                    </p:set>
                                  </p:childTnLst>
                                </p:cTn>
                              </p:par>
                            </p:childTnLst>
                          </p:cTn>
                        </p:par>
                        <p:par>
                          <p:cTn id="13" fill="hold" nodeType="afterGroup">
                            <p:stCondLst>
                              <p:cond delay="1502"/>
                            </p:stCondLst>
                            <p:childTnLst>
                              <p:par>
                                <p:cTn id="14" presetID="1" presetClass="entr" presetSubtype="0" fill="hold" nodeType="afterEffect">
                                  <p:stCondLst>
                                    <p:cond delay="1"/>
                                  </p:stCondLst>
                                  <p:childTnLst>
                                    <p:set>
                                      <p:cBhvr>
                                        <p:cTn id="15" dur="1" fill="hold">
                                          <p:stCondLst>
                                            <p:cond delay="499"/>
                                          </p:stCondLst>
                                        </p:cTn>
                                        <p:tgtEl>
                                          <p:spTgt spid="121866"/>
                                        </p:tgtEl>
                                        <p:attrNameLst>
                                          <p:attrName>style.visibility</p:attrName>
                                        </p:attrNameLst>
                                      </p:cBhvr>
                                      <p:to>
                                        <p:strVal val="visible"/>
                                      </p:to>
                                    </p:set>
                                  </p:childTnLst>
                                </p:cTn>
                              </p:par>
                            </p:childTnLst>
                          </p:cTn>
                        </p:par>
                        <p:par>
                          <p:cTn id="16" fill="hold" nodeType="afterGroup">
                            <p:stCondLst>
                              <p:cond delay="2003"/>
                            </p:stCondLst>
                            <p:childTnLst>
                              <p:par>
                                <p:cTn id="17" presetID="1" presetClass="entr" presetSubtype="0" fill="hold" nodeType="afterEffect">
                                  <p:stCondLst>
                                    <p:cond delay="1"/>
                                  </p:stCondLst>
                                  <p:childTnLst>
                                    <p:set>
                                      <p:cBhvr>
                                        <p:cTn id="18" dur="1" fill="hold">
                                          <p:stCondLst>
                                            <p:cond delay="499"/>
                                          </p:stCondLst>
                                        </p:cTn>
                                        <p:tgtEl>
                                          <p:spTgt spid="121864"/>
                                        </p:tgtEl>
                                        <p:attrNameLst>
                                          <p:attrName>style.visibility</p:attrName>
                                        </p:attrNameLst>
                                      </p:cBhvr>
                                      <p:to>
                                        <p:strVal val="visible"/>
                                      </p:to>
                                    </p:set>
                                  </p:childTnLst>
                                </p:cTn>
                              </p:par>
                            </p:childTnLst>
                          </p:cTn>
                        </p:par>
                        <p:par>
                          <p:cTn id="19" fill="hold" nodeType="afterGroup">
                            <p:stCondLst>
                              <p:cond delay="2504"/>
                            </p:stCondLst>
                            <p:childTnLst>
                              <p:par>
                                <p:cTn id="20" presetID="1" presetClass="entr" presetSubtype="0" fill="hold" nodeType="afterEffect">
                                  <p:stCondLst>
                                    <p:cond delay="1"/>
                                  </p:stCondLst>
                                  <p:childTnLst>
                                    <p:set>
                                      <p:cBhvr>
                                        <p:cTn id="21" dur="1" fill="hold">
                                          <p:stCondLst>
                                            <p:cond delay="499"/>
                                          </p:stCondLst>
                                        </p:cTn>
                                        <p:tgtEl>
                                          <p:spTgt spid="121869"/>
                                        </p:tgtEl>
                                        <p:attrNameLst>
                                          <p:attrName>style.visibility</p:attrName>
                                        </p:attrNameLst>
                                      </p:cBhvr>
                                      <p:to>
                                        <p:strVal val="visible"/>
                                      </p:to>
                                    </p:set>
                                  </p:childTnLst>
                                </p:cTn>
                              </p:par>
                            </p:childTnLst>
                          </p:cTn>
                        </p:par>
                        <p:par>
                          <p:cTn id="22" fill="hold" nodeType="afterGroup">
                            <p:stCondLst>
                              <p:cond delay="3005"/>
                            </p:stCondLst>
                            <p:childTnLst>
                              <p:par>
                                <p:cTn id="23" presetID="1" presetClass="entr" presetSubtype="0" fill="hold" grpId="0" nodeType="afterEffect">
                                  <p:stCondLst>
                                    <p:cond delay="1"/>
                                  </p:stCondLst>
                                  <p:childTnLst>
                                    <p:set>
                                      <p:cBhvr>
                                        <p:cTn id="24" dur="1" fill="hold">
                                          <p:stCondLst>
                                            <p:cond delay="499"/>
                                          </p:stCondLst>
                                        </p:cTn>
                                        <p:tgtEl>
                                          <p:spTgt spid="121859"/>
                                        </p:tgtEl>
                                        <p:attrNameLst>
                                          <p:attrName>style.visibility</p:attrName>
                                        </p:attrNameLst>
                                      </p:cBhvr>
                                      <p:to>
                                        <p:strVal val="visible"/>
                                      </p:to>
                                    </p:set>
                                  </p:childTnLst>
                                </p:cTn>
                              </p:par>
                            </p:childTnLst>
                          </p:cTn>
                        </p:par>
                        <p:par>
                          <p:cTn id="25" fill="hold" nodeType="afterGroup">
                            <p:stCondLst>
                              <p:cond delay="3506"/>
                            </p:stCondLst>
                            <p:childTnLst>
                              <p:par>
                                <p:cTn id="26" presetID="1" presetClass="entr" presetSubtype="0" fill="hold" grpId="0" nodeType="afterEffect">
                                  <p:stCondLst>
                                    <p:cond delay="1"/>
                                  </p:stCondLst>
                                  <p:childTnLst>
                                    <p:set>
                                      <p:cBhvr>
                                        <p:cTn id="27" dur="1" fill="hold">
                                          <p:stCondLst>
                                            <p:cond delay="499"/>
                                          </p:stCondLst>
                                        </p:cTn>
                                        <p:tgtEl>
                                          <p:spTgt spid="121861"/>
                                        </p:tgtEl>
                                        <p:attrNameLst>
                                          <p:attrName>style.visibility</p:attrName>
                                        </p:attrNameLst>
                                      </p:cBhvr>
                                      <p:to>
                                        <p:strVal val="visible"/>
                                      </p:to>
                                    </p:set>
                                  </p:childTnLst>
                                </p:cTn>
                              </p:par>
                            </p:childTnLst>
                          </p:cTn>
                        </p:par>
                        <p:par>
                          <p:cTn id="28" fill="hold" nodeType="afterGroup">
                            <p:stCondLst>
                              <p:cond delay="4007"/>
                            </p:stCondLst>
                            <p:childTnLst>
                              <p:par>
                                <p:cTn id="29" presetID="1" presetClass="entr" presetSubtype="0" fill="hold" grpId="0" nodeType="afterEffect">
                                  <p:stCondLst>
                                    <p:cond delay="1"/>
                                  </p:stCondLst>
                                  <p:childTnLst>
                                    <p:set>
                                      <p:cBhvr>
                                        <p:cTn id="30" dur="1" fill="hold">
                                          <p:stCondLst>
                                            <p:cond delay="499"/>
                                          </p:stCondLst>
                                        </p:cTn>
                                        <p:tgtEl>
                                          <p:spTgt spid="121863"/>
                                        </p:tgtEl>
                                        <p:attrNameLst>
                                          <p:attrName>style.visibility</p:attrName>
                                        </p:attrNameLst>
                                      </p:cBhvr>
                                      <p:to>
                                        <p:strVal val="visible"/>
                                      </p:to>
                                    </p:set>
                                  </p:childTnLst>
                                </p:cTn>
                              </p:par>
                            </p:childTnLst>
                          </p:cTn>
                        </p:par>
                        <p:par>
                          <p:cTn id="31" fill="hold" nodeType="afterGroup">
                            <p:stCondLst>
                              <p:cond delay="4508"/>
                            </p:stCondLst>
                            <p:childTnLst>
                              <p:par>
                                <p:cTn id="32" presetID="1" presetClass="entr" presetSubtype="0" fill="hold" grpId="0" nodeType="afterEffect">
                                  <p:stCondLst>
                                    <p:cond delay="1"/>
                                  </p:stCondLst>
                                  <p:childTnLst>
                                    <p:set>
                                      <p:cBhvr>
                                        <p:cTn id="33" dur="1" fill="hold">
                                          <p:stCondLst>
                                            <p:cond delay="499"/>
                                          </p:stCondLst>
                                        </p:cTn>
                                        <p:tgtEl>
                                          <p:spTgt spid="121867"/>
                                        </p:tgtEl>
                                        <p:attrNameLst>
                                          <p:attrName>style.visibility</p:attrName>
                                        </p:attrNameLst>
                                      </p:cBhvr>
                                      <p:to>
                                        <p:strVal val="visible"/>
                                      </p:to>
                                    </p:set>
                                  </p:childTnLst>
                                </p:cTn>
                              </p:par>
                            </p:childTnLst>
                          </p:cTn>
                        </p:par>
                        <p:par>
                          <p:cTn id="34" fill="hold" nodeType="afterGroup">
                            <p:stCondLst>
                              <p:cond delay="5009"/>
                            </p:stCondLst>
                            <p:childTnLst>
                              <p:par>
                                <p:cTn id="35" presetID="1" presetClass="entr" presetSubtype="0" fill="hold" grpId="0" nodeType="afterEffect">
                                  <p:stCondLst>
                                    <p:cond delay="1"/>
                                  </p:stCondLst>
                                  <p:childTnLst>
                                    <p:set>
                                      <p:cBhvr>
                                        <p:cTn id="36" dur="1" fill="hold">
                                          <p:stCondLst>
                                            <p:cond delay="499"/>
                                          </p:stCondLst>
                                        </p:cTn>
                                        <p:tgtEl>
                                          <p:spTgt spid="121865"/>
                                        </p:tgtEl>
                                        <p:attrNameLst>
                                          <p:attrName>style.visibility</p:attrName>
                                        </p:attrNameLst>
                                      </p:cBhvr>
                                      <p:to>
                                        <p:strVal val="visible"/>
                                      </p:to>
                                    </p:set>
                                  </p:childTnLst>
                                </p:cTn>
                              </p:par>
                            </p:childTnLst>
                          </p:cTn>
                        </p:par>
                        <p:par>
                          <p:cTn id="37" fill="hold" nodeType="afterGroup">
                            <p:stCondLst>
                              <p:cond delay="5510"/>
                            </p:stCondLst>
                            <p:childTnLst>
                              <p:par>
                                <p:cTn id="38" presetID="1" presetClass="entr" presetSubtype="0" fill="hold" grpId="0" nodeType="afterEffect">
                                  <p:stCondLst>
                                    <p:cond delay="1"/>
                                  </p:stCondLst>
                                  <p:childTnLst>
                                    <p:set>
                                      <p:cBhvr>
                                        <p:cTn id="39" dur="1" fill="hold">
                                          <p:stCondLst>
                                            <p:cond delay="499"/>
                                          </p:stCondLst>
                                        </p:cTn>
                                        <p:tgtEl>
                                          <p:spTgt spid="121870"/>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499"/>
                                          </p:stCondLst>
                                        </p:cTn>
                                        <p:tgtEl>
                                          <p:spTgt spid="121872"/>
                                        </p:tgtEl>
                                        <p:attrNameLst>
                                          <p:attrName>style.visibility</p:attrName>
                                        </p:attrNameLst>
                                      </p:cBhvr>
                                      <p:to>
                                        <p:strVal val="visible"/>
                                      </p:to>
                                    </p:set>
                                  </p:childTnLst>
                                </p:cTn>
                              </p:par>
                            </p:childTnLst>
                          </p:cTn>
                        </p:par>
                        <p:par>
                          <p:cTn id="44" fill="hold" nodeType="afterGroup">
                            <p:stCondLst>
                              <p:cond delay="500"/>
                            </p:stCondLst>
                            <p:childTnLst>
                              <p:par>
                                <p:cTn id="45" presetID="1" presetClass="entr" presetSubtype="0" fill="hold" nodeType="afterEffect">
                                  <p:stCondLst>
                                    <p:cond delay="1"/>
                                  </p:stCondLst>
                                  <p:childTnLst>
                                    <p:set>
                                      <p:cBhvr>
                                        <p:cTn id="46" dur="1" fill="hold">
                                          <p:stCondLst>
                                            <p:cond delay="499"/>
                                          </p:stCondLst>
                                        </p:cTn>
                                        <p:tgtEl>
                                          <p:spTgt spid="121873"/>
                                        </p:tgtEl>
                                        <p:attrNameLst>
                                          <p:attrName>style.visibility</p:attrName>
                                        </p:attrNameLst>
                                      </p:cBhvr>
                                      <p:to>
                                        <p:strVal val="visible"/>
                                      </p:to>
                                    </p:set>
                                  </p:childTnLst>
                                </p:cTn>
                              </p:par>
                            </p:childTnLst>
                          </p:cTn>
                        </p:par>
                        <p:par>
                          <p:cTn id="47" fill="hold" nodeType="afterGroup">
                            <p:stCondLst>
                              <p:cond delay="1001"/>
                            </p:stCondLst>
                            <p:childTnLst>
                              <p:par>
                                <p:cTn id="48" presetID="1" presetClass="entr" presetSubtype="0" fill="hold" nodeType="afterEffect">
                                  <p:stCondLst>
                                    <p:cond delay="1"/>
                                  </p:stCondLst>
                                  <p:childTnLst>
                                    <p:set>
                                      <p:cBhvr>
                                        <p:cTn id="49" dur="1" fill="hold">
                                          <p:stCondLst>
                                            <p:cond delay="499"/>
                                          </p:stCondLst>
                                        </p:cTn>
                                        <p:tgtEl>
                                          <p:spTgt spid="121871"/>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1868">
                                            <p:txEl>
                                              <p:pRg st="0" end="0"/>
                                            </p:txEl>
                                          </p:spTgt>
                                        </p:tgtEl>
                                        <p:attrNameLst>
                                          <p:attrName>style.visibility</p:attrName>
                                        </p:attrNameLst>
                                      </p:cBhvr>
                                      <p:to>
                                        <p:strVal val="visible"/>
                                      </p:to>
                                    </p:set>
                                    <p:anim calcmode="lin" valueType="num">
                                      <p:cBhvr additive="base">
                                        <p:cTn id="54" dur="500" fill="hold"/>
                                        <p:tgtEl>
                                          <p:spTgt spid="121868">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218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utoUpdateAnimBg="0"/>
      <p:bldP spid="121861" grpId="0" autoUpdateAnimBg="0"/>
      <p:bldP spid="121863" grpId="0" autoUpdateAnimBg="0"/>
      <p:bldP spid="121865" grpId="0" autoUpdateAnimBg="0"/>
      <p:bldP spid="121867" grpId="0" autoUpdateAnimBg="0"/>
      <p:bldP spid="121868" grpId="0" build="p" bldLvl="5" autoUpdateAnimBg="0"/>
      <p:bldP spid="121870"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Grp="1"/>
          </p:cNvSpPr>
          <p:nvPr>
            <p:ph type="title"/>
          </p:nvPr>
        </p:nvSpPr>
        <p:spPr bwMode="auto">
          <a:xfrm>
            <a:off x="900113" y="0"/>
            <a:ext cx="7239000" cy="9810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Compassionate Mind</a:t>
            </a:r>
            <a:endParaRPr lang="en-US" smtClean="0"/>
          </a:p>
        </p:txBody>
      </p:sp>
      <p:sp>
        <p:nvSpPr>
          <p:cNvPr id="122882" name="AutoShape 2"/>
          <p:cNvSpPr>
            <a:spLocks/>
          </p:cNvSpPr>
          <p:nvPr/>
        </p:nvSpPr>
        <p:spPr bwMode="auto">
          <a:xfrm>
            <a:off x="1401763" y="1123950"/>
            <a:ext cx="2522537" cy="8651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83" name="AutoShape 3"/>
          <p:cNvSpPr>
            <a:spLocks/>
          </p:cNvSpPr>
          <p:nvPr/>
        </p:nvSpPr>
        <p:spPr bwMode="auto">
          <a:xfrm>
            <a:off x="1908175" y="1412875"/>
            <a:ext cx="2260600"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lnSpc>
                <a:spcPct val="50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Attention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2884" name="AutoShape 4"/>
          <p:cNvSpPr>
            <a:spLocks/>
          </p:cNvSpPr>
          <p:nvPr/>
        </p:nvSpPr>
        <p:spPr bwMode="auto">
          <a:xfrm>
            <a:off x="4932363" y="1052513"/>
            <a:ext cx="2663825" cy="10080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85" name="AutoShape 5"/>
          <p:cNvSpPr>
            <a:spLocks/>
          </p:cNvSpPr>
          <p:nvPr/>
        </p:nvSpPr>
        <p:spPr bwMode="auto">
          <a:xfrm>
            <a:off x="5146675" y="1268413"/>
            <a:ext cx="2260600" cy="54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lnSpc>
                <a:spcPct val="45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Thinking</a:t>
            </a:r>
            <a:endParaRPr lang="en-US" sz="180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algn="ctr" hangingPunct="0">
              <a:lnSpc>
                <a:spcPct val="45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Reasoning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2886" name="AutoShape 6"/>
          <p:cNvSpPr>
            <a:spLocks/>
          </p:cNvSpPr>
          <p:nvPr/>
        </p:nvSpPr>
        <p:spPr bwMode="auto">
          <a:xfrm>
            <a:off x="6732588" y="2781300"/>
            <a:ext cx="2232025" cy="1150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87" name="AutoShape 7"/>
          <p:cNvSpPr>
            <a:spLocks/>
          </p:cNvSpPr>
          <p:nvPr/>
        </p:nvSpPr>
        <p:spPr bwMode="auto">
          <a:xfrm>
            <a:off x="7019925" y="3141663"/>
            <a:ext cx="1611313"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Behaviour</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2888" name="AutoShape 8"/>
          <p:cNvSpPr>
            <a:spLocks/>
          </p:cNvSpPr>
          <p:nvPr/>
        </p:nvSpPr>
        <p:spPr bwMode="auto">
          <a:xfrm>
            <a:off x="1476375" y="4868863"/>
            <a:ext cx="2663825" cy="10080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89" name="AutoShape 9"/>
          <p:cNvSpPr>
            <a:spLocks/>
          </p:cNvSpPr>
          <p:nvPr/>
        </p:nvSpPr>
        <p:spPr bwMode="auto">
          <a:xfrm>
            <a:off x="1908175" y="5157788"/>
            <a:ext cx="2108200"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Motivation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2890" name="AutoShape 10"/>
          <p:cNvSpPr>
            <a:spLocks/>
          </p:cNvSpPr>
          <p:nvPr/>
        </p:nvSpPr>
        <p:spPr bwMode="auto">
          <a:xfrm>
            <a:off x="5003800" y="4868863"/>
            <a:ext cx="2517775" cy="10080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91" name="AutoShape 11"/>
          <p:cNvSpPr>
            <a:spLocks/>
          </p:cNvSpPr>
          <p:nvPr/>
        </p:nvSpPr>
        <p:spPr bwMode="auto">
          <a:xfrm>
            <a:off x="5508625" y="5157788"/>
            <a:ext cx="1752600"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Emotions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2892" name="AutoShape 12"/>
          <p:cNvSpPr>
            <a:spLocks/>
          </p:cNvSpPr>
          <p:nvPr/>
        </p:nvSpPr>
        <p:spPr bwMode="auto">
          <a:xfrm>
            <a:off x="827088" y="2781300"/>
            <a:ext cx="2232025" cy="1150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93" name="AutoShape 13"/>
          <p:cNvSpPr>
            <a:spLocks/>
          </p:cNvSpPr>
          <p:nvPr/>
        </p:nvSpPr>
        <p:spPr bwMode="auto">
          <a:xfrm>
            <a:off x="971550" y="2924175"/>
            <a:ext cx="1968500"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Imagery Fantasy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2894" name="Line 14"/>
          <p:cNvSpPr>
            <a:spLocks noChangeShapeType="1"/>
          </p:cNvSpPr>
          <p:nvPr/>
        </p:nvSpPr>
        <p:spPr bwMode="auto">
          <a:xfrm>
            <a:off x="3057525" y="3357563"/>
            <a:ext cx="3675063" cy="0"/>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2895" name="Line 15"/>
          <p:cNvSpPr>
            <a:spLocks noChangeShapeType="1"/>
          </p:cNvSpPr>
          <p:nvPr/>
        </p:nvSpPr>
        <p:spPr bwMode="auto">
          <a:xfrm>
            <a:off x="3417888" y="1916113"/>
            <a:ext cx="2667000" cy="2951162"/>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2896" name="Line 16"/>
          <p:cNvSpPr>
            <a:spLocks noChangeShapeType="1"/>
          </p:cNvSpPr>
          <p:nvPr/>
        </p:nvSpPr>
        <p:spPr bwMode="auto">
          <a:xfrm flipV="1">
            <a:off x="3275013" y="2060575"/>
            <a:ext cx="2590800" cy="2806700"/>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2897" name="AutoShape 17"/>
          <p:cNvSpPr>
            <a:spLocks/>
          </p:cNvSpPr>
          <p:nvPr/>
        </p:nvSpPr>
        <p:spPr bwMode="auto">
          <a:xfrm>
            <a:off x="3633788" y="2781300"/>
            <a:ext cx="2522537" cy="1295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66"/>
              </a:gs>
              <a:gs pos="100000">
                <a:srgbClr val="996600"/>
              </a:gs>
            </a:gsLst>
            <a:path path="rect">
              <a:fillToRect l="37720" t="-19635" r="62280" b="119635"/>
            </a:path>
          </a:gradFill>
          <a:ln w="9525" cap="flat" cmpd="sng">
            <a:solidFill>
              <a:srgbClr val="0000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98" name="AutoShape 18"/>
          <p:cNvSpPr>
            <a:spLocks/>
          </p:cNvSpPr>
          <p:nvPr/>
        </p:nvSpPr>
        <p:spPr bwMode="auto">
          <a:xfrm>
            <a:off x="3851275" y="3141663"/>
            <a:ext cx="2324100" cy="390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600"/>
              </a:spcBef>
              <a:defRPr/>
            </a:pPr>
            <a:r>
              <a:rPr lang="en-US" sz="2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Compassion</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98522879"/>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Grp="1"/>
          </p:cNvSpPr>
          <p:nvPr>
            <p:ph type="title"/>
          </p:nvPr>
        </p:nvSpPr>
        <p:spPr bwMode="auto">
          <a:xfrm>
            <a:off x="827088" y="0"/>
            <a:ext cx="7631112" cy="7651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32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Threatened Mind can block Compassion</a:t>
            </a:r>
            <a:endParaRPr lang="en-US" smtClean="0"/>
          </a:p>
        </p:txBody>
      </p:sp>
      <p:sp>
        <p:nvSpPr>
          <p:cNvPr id="123906" name="AutoShape 2"/>
          <p:cNvSpPr>
            <a:spLocks/>
          </p:cNvSpPr>
          <p:nvPr/>
        </p:nvSpPr>
        <p:spPr bwMode="auto">
          <a:xfrm>
            <a:off x="1401763" y="1123950"/>
            <a:ext cx="2522537" cy="8651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3907" name="AutoShape 3"/>
          <p:cNvSpPr>
            <a:spLocks/>
          </p:cNvSpPr>
          <p:nvPr/>
        </p:nvSpPr>
        <p:spPr bwMode="auto">
          <a:xfrm>
            <a:off x="1908175" y="1412875"/>
            <a:ext cx="2260600"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lnSpc>
                <a:spcPct val="50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Attention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3908" name="AutoShape 4"/>
          <p:cNvSpPr>
            <a:spLocks/>
          </p:cNvSpPr>
          <p:nvPr/>
        </p:nvSpPr>
        <p:spPr bwMode="auto">
          <a:xfrm>
            <a:off x="4859338" y="1050925"/>
            <a:ext cx="2735262" cy="9366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3909" name="AutoShape 5"/>
          <p:cNvSpPr>
            <a:spLocks/>
          </p:cNvSpPr>
          <p:nvPr/>
        </p:nvSpPr>
        <p:spPr bwMode="auto">
          <a:xfrm>
            <a:off x="5291138" y="1196975"/>
            <a:ext cx="2044700" cy="54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lnSpc>
                <a:spcPct val="45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Thinking</a:t>
            </a:r>
            <a:endParaRPr lang="en-US" sz="180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algn="ctr" hangingPunct="0">
              <a:lnSpc>
                <a:spcPct val="45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Reasoning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3910" name="AutoShape 6"/>
          <p:cNvSpPr>
            <a:spLocks/>
          </p:cNvSpPr>
          <p:nvPr/>
        </p:nvSpPr>
        <p:spPr bwMode="auto">
          <a:xfrm>
            <a:off x="6732588" y="2781300"/>
            <a:ext cx="2232025" cy="1150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3911" name="AutoShape 7"/>
          <p:cNvSpPr>
            <a:spLocks/>
          </p:cNvSpPr>
          <p:nvPr/>
        </p:nvSpPr>
        <p:spPr bwMode="auto">
          <a:xfrm>
            <a:off x="7019925" y="3141663"/>
            <a:ext cx="1611313"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Behaviour</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3912" name="AutoShape 8"/>
          <p:cNvSpPr>
            <a:spLocks/>
          </p:cNvSpPr>
          <p:nvPr/>
        </p:nvSpPr>
        <p:spPr bwMode="auto">
          <a:xfrm>
            <a:off x="1476375" y="4868863"/>
            <a:ext cx="2663825" cy="10080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3913" name="AutoShape 9"/>
          <p:cNvSpPr>
            <a:spLocks/>
          </p:cNvSpPr>
          <p:nvPr/>
        </p:nvSpPr>
        <p:spPr bwMode="auto">
          <a:xfrm>
            <a:off x="1908175" y="5157788"/>
            <a:ext cx="2108200"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Motivation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3914" name="AutoShape 10"/>
          <p:cNvSpPr>
            <a:spLocks/>
          </p:cNvSpPr>
          <p:nvPr/>
        </p:nvSpPr>
        <p:spPr bwMode="auto">
          <a:xfrm>
            <a:off x="5003800" y="4868863"/>
            <a:ext cx="2517775" cy="10080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3915" name="AutoShape 11"/>
          <p:cNvSpPr>
            <a:spLocks/>
          </p:cNvSpPr>
          <p:nvPr/>
        </p:nvSpPr>
        <p:spPr bwMode="auto">
          <a:xfrm>
            <a:off x="5508625" y="5157788"/>
            <a:ext cx="1752600"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Emotions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3916" name="AutoShape 12"/>
          <p:cNvSpPr>
            <a:spLocks/>
          </p:cNvSpPr>
          <p:nvPr/>
        </p:nvSpPr>
        <p:spPr bwMode="auto">
          <a:xfrm>
            <a:off x="827088" y="2781300"/>
            <a:ext cx="2232025" cy="1150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3917" name="AutoShape 13"/>
          <p:cNvSpPr>
            <a:spLocks/>
          </p:cNvSpPr>
          <p:nvPr/>
        </p:nvSpPr>
        <p:spPr bwMode="auto">
          <a:xfrm>
            <a:off x="971550" y="2924175"/>
            <a:ext cx="1968500"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Imagery Fantasy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3918" name="Line 14"/>
          <p:cNvSpPr>
            <a:spLocks noChangeShapeType="1"/>
          </p:cNvSpPr>
          <p:nvPr/>
        </p:nvSpPr>
        <p:spPr bwMode="auto">
          <a:xfrm>
            <a:off x="3057525" y="3357563"/>
            <a:ext cx="3675063" cy="0"/>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3919" name="Line 15"/>
          <p:cNvSpPr>
            <a:spLocks noChangeShapeType="1"/>
          </p:cNvSpPr>
          <p:nvPr/>
        </p:nvSpPr>
        <p:spPr bwMode="auto">
          <a:xfrm>
            <a:off x="3417888" y="1916113"/>
            <a:ext cx="2809875" cy="2951162"/>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3920" name="Line 16"/>
          <p:cNvSpPr>
            <a:spLocks noChangeShapeType="1"/>
          </p:cNvSpPr>
          <p:nvPr/>
        </p:nvSpPr>
        <p:spPr bwMode="auto">
          <a:xfrm flipV="1">
            <a:off x="3348038" y="1987550"/>
            <a:ext cx="2589212" cy="2881313"/>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3921" name="AutoShape 17"/>
          <p:cNvSpPr>
            <a:spLocks/>
          </p:cNvSpPr>
          <p:nvPr/>
        </p:nvSpPr>
        <p:spPr bwMode="auto">
          <a:xfrm>
            <a:off x="3708400" y="2781300"/>
            <a:ext cx="2301875" cy="1150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CC3300"/>
              </a:gs>
              <a:gs pos="100000">
                <a:srgbClr val="800000"/>
              </a:gs>
            </a:gsLst>
            <a:path path="rect">
              <a:fillToRect l="37720" t="-19635" r="62280" b="119635"/>
            </a:path>
          </a:gradFill>
          <a:ln w="9525" cap="flat" cmpd="sng">
            <a:solidFill>
              <a:srgbClr val="0000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3922" name="AutoShape 18"/>
          <p:cNvSpPr>
            <a:spLocks/>
          </p:cNvSpPr>
          <p:nvPr/>
        </p:nvSpPr>
        <p:spPr bwMode="auto">
          <a:xfrm>
            <a:off x="4211638" y="3141663"/>
            <a:ext cx="1320800" cy="390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600"/>
              </a:spcBef>
              <a:defRPr/>
            </a:pPr>
            <a:r>
              <a:rPr lang="en-US" sz="2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Threat</a:t>
            </a:r>
            <a:endParaRPr lang="en-US" sz="2400" b="1">
              <a:solidFill>
                <a:srgbClr val="000000"/>
              </a:solidFill>
              <a:latin typeface="Times New Roman" charset="0"/>
              <a:ea typeface="ＭＳ Ｐゴシック" charset="0"/>
              <a:cs typeface="Times New Roman" charset="0"/>
              <a:sym typeface="Times New Roman" charset="0"/>
            </a:endParaRPr>
          </a:p>
        </p:txBody>
      </p:sp>
      <p:pic>
        <p:nvPicPr>
          <p:cNvPr id="123923" name="Picture 19"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667625" y="5661025"/>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939057538"/>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Grp="1"/>
          </p:cNvSpPr>
          <p:nvPr>
            <p:ph type="title"/>
          </p:nvPr>
        </p:nvSpPr>
        <p:spPr bwMode="auto">
          <a:xfrm>
            <a:off x="827088" y="0"/>
            <a:ext cx="7631112" cy="1069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32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Self-Critical Mind is also Threat-focused Mind</a:t>
            </a:r>
            <a:endParaRPr lang="en-US" smtClean="0"/>
          </a:p>
        </p:txBody>
      </p:sp>
      <p:sp>
        <p:nvSpPr>
          <p:cNvPr id="124930" name="AutoShape 2"/>
          <p:cNvSpPr>
            <a:spLocks/>
          </p:cNvSpPr>
          <p:nvPr/>
        </p:nvSpPr>
        <p:spPr bwMode="auto">
          <a:xfrm>
            <a:off x="1401763" y="1123950"/>
            <a:ext cx="2522537" cy="8651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4931" name="AutoShape 3"/>
          <p:cNvSpPr>
            <a:spLocks/>
          </p:cNvSpPr>
          <p:nvPr/>
        </p:nvSpPr>
        <p:spPr bwMode="auto">
          <a:xfrm>
            <a:off x="1908175" y="1412875"/>
            <a:ext cx="2260600"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lnSpc>
                <a:spcPct val="50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Attention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4932" name="AutoShape 4"/>
          <p:cNvSpPr>
            <a:spLocks/>
          </p:cNvSpPr>
          <p:nvPr/>
        </p:nvSpPr>
        <p:spPr bwMode="auto">
          <a:xfrm>
            <a:off x="5002213" y="1052513"/>
            <a:ext cx="2593975" cy="10080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4933" name="AutoShape 5"/>
          <p:cNvSpPr>
            <a:spLocks/>
          </p:cNvSpPr>
          <p:nvPr/>
        </p:nvSpPr>
        <p:spPr bwMode="auto">
          <a:xfrm>
            <a:off x="5291138" y="1268413"/>
            <a:ext cx="2044700" cy="54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lnSpc>
                <a:spcPct val="45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Thinking</a:t>
            </a:r>
            <a:endParaRPr lang="en-US" sz="180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algn="ctr" hangingPunct="0">
              <a:lnSpc>
                <a:spcPct val="45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Reasoning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4934" name="AutoShape 6"/>
          <p:cNvSpPr>
            <a:spLocks/>
          </p:cNvSpPr>
          <p:nvPr/>
        </p:nvSpPr>
        <p:spPr bwMode="auto">
          <a:xfrm>
            <a:off x="6732588" y="2781300"/>
            <a:ext cx="2232025" cy="1150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4935" name="AutoShape 7"/>
          <p:cNvSpPr>
            <a:spLocks/>
          </p:cNvSpPr>
          <p:nvPr/>
        </p:nvSpPr>
        <p:spPr bwMode="auto">
          <a:xfrm>
            <a:off x="7019925" y="3141663"/>
            <a:ext cx="1611313"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Behaviour</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4936" name="AutoShape 8"/>
          <p:cNvSpPr>
            <a:spLocks/>
          </p:cNvSpPr>
          <p:nvPr/>
        </p:nvSpPr>
        <p:spPr bwMode="auto">
          <a:xfrm>
            <a:off x="1476375" y="4868863"/>
            <a:ext cx="2663825" cy="10080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4937" name="AutoShape 9"/>
          <p:cNvSpPr>
            <a:spLocks/>
          </p:cNvSpPr>
          <p:nvPr/>
        </p:nvSpPr>
        <p:spPr bwMode="auto">
          <a:xfrm>
            <a:off x="1908175" y="5157788"/>
            <a:ext cx="2108200"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Motivation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4938" name="AutoShape 10"/>
          <p:cNvSpPr>
            <a:spLocks/>
          </p:cNvSpPr>
          <p:nvPr/>
        </p:nvSpPr>
        <p:spPr bwMode="auto">
          <a:xfrm>
            <a:off x="5003800" y="4868863"/>
            <a:ext cx="2517775" cy="10080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4939" name="AutoShape 11"/>
          <p:cNvSpPr>
            <a:spLocks/>
          </p:cNvSpPr>
          <p:nvPr/>
        </p:nvSpPr>
        <p:spPr bwMode="auto">
          <a:xfrm>
            <a:off x="5508625" y="5157788"/>
            <a:ext cx="1752600"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Emotions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4940" name="AutoShape 12"/>
          <p:cNvSpPr>
            <a:spLocks/>
          </p:cNvSpPr>
          <p:nvPr/>
        </p:nvSpPr>
        <p:spPr bwMode="auto">
          <a:xfrm>
            <a:off x="827088" y="2781300"/>
            <a:ext cx="2232025" cy="1150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4941" name="AutoShape 13"/>
          <p:cNvSpPr>
            <a:spLocks/>
          </p:cNvSpPr>
          <p:nvPr/>
        </p:nvSpPr>
        <p:spPr bwMode="auto">
          <a:xfrm>
            <a:off x="971550" y="2924175"/>
            <a:ext cx="1968500"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Imagery Fantasy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4942" name="Line 14"/>
          <p:cNvSpPr>
            <a:spLocks noChangeShapeType="1"/>
          </p:cNvSpPr>
          <p:nvPr/>
        </p:nvSpPr>
        <p:spPr bwMode="auto">
          <a:xfrm>
            <a:off x="3057525" y="3357563"/>
            <a:ext cx="3675063" cy="0"/>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4943" name="Line 15"/>
          <p:cNvSpPr>
            <a:spLocks noChangeShapeType="1"/>
          </p:cNvSpPr>
          <p:nvPr/>
        </p:nvSpPr>
        <p:spPr bwMode="auto">
          <a:xfrm>
            <a:off x="3490913" y="1916113"/>
            <a:ext cx="2520950" cy="2951162"/>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4944" name="Line 16"/>
          <p:cNvSpPr>
            <a:spLocks noChangeShapeType="1"/>
          </p:cNvSpPr>
          <p:nvPr/>
        </p:nvSpPr>
        <p:spPr bwMode="auto">
          <a:xfrm flipV="1">
            <a:off x="3201988" y="1987550"/>
            <a:ext cx="2522537" cy="2881313"/>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4945" name="AutoShape 17"/>
          <p:cNvSpPr>
            <a:spLocks/>
          </p:cNvSpPr>
          <p:nvPr/>
        </p:nvSpPr>
        <p:spPr bwMode="auto">
          <a:xfrm>
            <a:off x="3635375" y="2781300"/>
            <a:ext cx="2449513" cy="1150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CC3300"/>
              </a:gs>
              <a:gs pos="100000">
                <a:srgbClr val="800000"/>
              </a:gs>
            </a:gsLst>
            <a:path path="rect">
              <a:fillToRect l="37720" t="-19635" r="62280" b="119635"/>
            </a:path>
          </a:gradFill>
          <a:ln w="9525" cap="flat" cmpd="sng">
            <a:solidFill>
              <a:srgbClr val="0000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4946" name="AutoShape 18"/>
          <p:cNvSpPr>
            <a:spLocks/>
          </p:cNvSpPr>
          <p:nvPr/>
        </p:nvSpPr>
        <p:spPr bwMode="auto">
          <a:xfrm>
            <a:off x="3633788" y="2997200"/>
            <a:ext cx="2476500" cy="823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lnSpc>
                <a:spcPct val="55000"/>
              </a:lnSpc>
              <a:spcBef>
                <a:spcPts val="1600"/>
              </a:spcBef>
              <a:defRPr/>
            </a:pPr>
            <a:r>
              <a:rPr lang="en-US" sz="2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Self-</a:t>
            </a:r>
            <a:endParaRPr lang="en-US" sz="280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algn="ctr" hangingPunct="0">
              <a:lnSpc>
                <a:spcPct val="55000"/>
              </a:lnSpc>
              <a:spcBef>
                <a:spcPts val="1600"/>
              </a:spcBef>
              <a:defRPr/>
            </a:pPr>
            <a:r>
              <a:rPr lang="en-US" sz="2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Critical</a:t>
            </a:r>
            <a:endParaRPr lang="en-US" sz="2400" b="1">
              <a:solidFill>
                <a:srgbClr val="000000"/>
              </a:solidFill>
              <a:latin typeface="Times New Roman" charset="0"/>
              <a:ea typeface="ＭＳ Ｐゴシック" charset="0"/>
              <a:cs typeface="Times New Roman" charset="0"/>
              <a:sym typeface="Times New Roman" charset="0"/>
            </a:endParaRPr>
          </a:p>
        </p:txBody>
      </p:sp>
      <p:pic>
        <p:nvPicPr>
          <p:cNvPr id="124947" name="Picture 19"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667625" y="5661025"/>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70777454"/>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Grp="1"/>
          </p:cNvSpPr>
          <p:nvPr>
            <p:ph type="title"/>
          </p:nvPr>
        </p:nvSpPr>
        <p:spPr bwMode="auto">
          <a:xfrm>
            <a:off x="900113" y="0"/>
            <a:ext cx="7239000" cy="9810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0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Compassionate Mind</a:t>
            </a:r>
            <a:endParaRPr lang="en-US" smtClean="0"/>
          </a:p>
        </p:txBody>
      </p:sp>
      <p:sp>
        <p:nvSpPr>
          <p:cNvPr id="122882" name="AutoShape 2"/>
          <p:cNvSpPr>
            <a:spLocks/>
          </p:cNvSpPr>
          <p:nvPr/>
        </p:nvSpPr>
        <p:spPr bwMode="auto">
          <a:xfrm>
            <a:off x="1401763" y="1123950"/>
            <a:ext cx="2522537" cy="8651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83" name="AutoShape 3"/>
          <p:cNvSpPr>
            <a:spLocks/>
          </p:cNvSpPr>
          <p:nvPr/>
        </p:nvSpPr>
        <p:spPr bwMode="auto">
          <a:xfrm>
            <a:off x="1908175" y="1412875"/>
            <a:ext cx="2260600"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lnSpc>
                <a:spcPct val="50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Attention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2884" name="AutoShape 4"/>
          <p:cNvSpPr>
            <a:spLocks/>
          </p:cNvSpPr>
          <p:nvPr/>
        </p:nvSpPr>
        <p:spPr bwMode="auto">
          <a:xfrm>
            <a:off x="4932363" y="1052513"/>
            <a:ext cx="2663825" cy="10080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85" name="AutoShape 5"/>
          <p:cNvSpPr>
            <a:spLocks/>
          </p:cNvSpPr>
          <p:nvPr/>
        </p:nvSpPr>
        <p:spPr bwMode="auto">
          <a:xfrm>
            <a:off x="5146675" y="1268413"/>
            <a:ext cx="2260600" cy="54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lnSpc>
                <a:spcPct val="45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Thinking</a:t>
            </a:r>
            <a:endParaRPr lang="en-US" sz="180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algn="ctr" hangingPunct="0">
              <a:lnSpc>
                <a:spcPct val="45000"/>
              </a:lnSpc>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Reasoning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2886" name="AutoShape 6"/>
          <p:cNvSpPr>
            <a:spLocks/>
          </p:cNvSpPr>
          <p:nvPr/>
        </p:nvSpPr>
        <p:spPr bwMode="auto">
          <a:xfrm>
            <a:off x="6732588" y="2781300"/>
            <a:ext cx="2232025" cy="1150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00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87" name="AutoShape 7"/>
          <p:cNvSpPr>
            <a:spLocks/>
          </p:cNvSpPr>
          <p:nvPr/>
        </p:nvSpPr>
        <p:spPr bwMode="auto">
          <a:xfrm>
            <a:off x="7019925" y="3141663"/>
            <a:ext cx="1611313"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Behaviour</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2888" name="AutoShape 8"/>
          <p:cNvSpPr>
            <a:spLocks/>
          </p:cNvSpPr>
          <p:nvPr/>
        </p:nvSpPr>
        <p:spPr bwMode="auto">
          <a:xfrm>
            <a:off x="1476375" y="4868863"/>
            <a:ext cx="2663825" cy="10080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89" name="AutoShape 9"/>
          <p:cNvSpPr>
            <a:spLocks/>
          </p:cNvSpPr>
          <p:nvPr/>
        </p:nvSpPr>
        <p:spPr bwMode="auto">
          <a:xfrm>
            <a:off x="1908175" y="5157788"/>
            <a:ext cx="2108200"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Motivation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2890" name="AutoShape 10"/>
          <p:cNvSpPr>
            <a:spLocks/>
          </p:cNvSpPr>
          <p:nvPr/>
        </p:nvSpPr>
        <p:spPr bwMode="auto">
          <a:xfrm>
            <a:off x="5003800" y="4868863"/>
            <a:ext cx="2517775" cy="10080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91" name="AutoShape 11"/>
          <p:cNvSpPr>
            <a:spLocks/>
          </p:cNvSpPr>
          <p:nvPr/>
        </p:nvSpPr>
        <p:spPr bwMode="auto">
          <a:xfrm>
            <a:off x="5508625" y="5157788"/>
            <a:ext cx="1752600" cy="255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Emotions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2892" name="AutoShape 12"/>
          <p:cNvSpPr>
            <a:spLocks/>
          </p:cNvSpPr>
          <p:nvPr/>
        </p:nvSpPr>
        <p:spPr bwMode="auto">
          <a:xfrm>
            <a:off x="827088" y="2781300"/>
            <a:ext cx="2232025" cy="1150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5A3FF"/>
              </a:gs>
              <a:gs pos="100000">
                <a:srgbClr val="0033CC"/>
              </a:gs>
            </a:gsLst>
            <a:path path="rect">
              <a:fillToRect l="37720" t="-19635" r="62280" b="119635"/>
            </a:path>
          </a:gra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93" name="AutoShape 13"/>
          <p:cNvSpPr>
            <a:spLocks/>
          </p:cNvSpPr>
          <p:nvPr/>
        </p:nvSpPr>
        <p:spPr bwMode="auto">
          <a:xfrm>
            <a:off x="971550" y="2924175"/>
            <a:ext cx="1968500"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algn="ctr" hangingPunct="0">
              <a:spcBef>
                <a:spcPts val="1300"/>
              </a:spcBef>
              <a:defRPr/>
            </a:pPr>
            <a:r>
              <a:rPr lang="en-US" sz="1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Imagery Fantasy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2894" name="Line 14"/>
          <p:cNvSpPr>
            <a:spLocks noChangeShapeType="1"/>
          </p:cNvSpPr>
          <p:nvPr/>
        </p:nvSpPr>
        <p:spPr bwMode="auto">
          <a:xfrm>
            <a:off x="3057525" y="3357563"/>
            <a:ext cx="3675063" cy="0"/>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2895" name="Line 15"/>
          <p:cNvSpPr>
            <a:spLocks noChangeShapeType="1"/>
          </p:cNvSpPr>
          <p:nvPr/>
        </p:nvSpPr>
        <p:spPr bwMode="auto">
          <a:xfrm>
            <a:off x="3417888" y="1916113"/>
            <a:ext cx="2667000" cy="2951162"/>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2896" name="Line 16"/>
          <p:cNvSpPr>
            <a:spLocks noChangeShapeType="1"/>
          </p:cNvSpPr>
          <p:nvPr/>
        </p:nvSpPr>
        <p:spPr bwMode="auto">
          <a:xfrm flipV="1">
            <a:off x="3275013" y="2060575"/>
            <a:ext cx="2590800" cy="2806700"/>
          </a:xfrm>
          <a:prstGeom prst="line">
            <a:avLst/>
          </a:prstGeom>
          <a:noFill/>
          <a:ln w="254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22897" name="AutoShape 17"/>
          <p:cNvSpPr>
            <a:spLocks/>
          </p:cNvSpPr>
          <p:nvPr/>
        </p:nvSpPr>
        <p:spPr bwMode="auto">
          <a:xfrm>
            <a:off x="3633788" y="2781300"/>
            <a:ext cx="2522537" cy="1295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66"/>
              </a:gs>
              <a:gs pos="100000">
                <a:srgbClr val="996600"/>
              </a:gs>
            </a:gsLst>
            <a:path path="rect">
              <a:fillToRect l="37720" t="-19635" r="62280" b="119635"/>
            </a:path>
          </a:gradFill>
          <a:ln w="9525" cap="flat" cmpd="sng">
            <a:solidFill>
              <a:srgbClr val="0000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22898" name="AutoShape 18"/>
          <p:cNvSpPr>
            <a:spLocks/>
          </p:cNvSpPr>
          <p:nvPr/>
        </p:nvSpPr>
        <p:spPr bwMode="auto">
          <a:xfrm>
            <a:off x="3851275" y="3141663"/>
            <a:ext cx="2324100" cy="390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spcBef>
                <a:spcPts val="1600"/>
              </a:spcBef>
              <a:defRPr/>
            </a:pPr>
            <a:r>
              <a:rPr lang="en-US" sz="2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Compassion</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1981444707"/>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Grp="1"/>
          </p:cNvSpPr>
          <p:nvPr>
            <p:ph type="title"/>
          </p:nvPr>
        </p:nvSpPr>
        <p:spPr bwMode="auto">
          <a:xfrm>
            <a:off x="611188" y="187325"/>
            <a:ext cx="7772400" cy="1144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smtClean="0">
                <a:solidFill>
                  <a:srgbClr val="FFFF00"/>
                </a:solidFill>
                <a:latin typeface="Times New Roman" charset="0"/>
                <a:cs typeface="Times New Roman" charset="0"/>
                <a:sym typeface="Times New Roman" charset="0"/>
              </a:rPr>
              <a:t>Psychological Flexibility</a:t>
            </a:r>
            <a:endParaRPr lang="en-US" smtClean="0"/>
          </a:p>
        </p:txBody>
      </p:sp>
      <p:sp>
        <p:nvSpPr>
          <p:cNvPr id="128002" name="AutoShape 2"/>
          <p:cNvSpPr>
            <a:spLocks/>
          </p:cNvSpPr>
          <p:nvPr/>
        </p:nvSpPr>
        <p:spPr bwMode="auto">
          <a:xfrm>
            <a:off x="609600" y="1676400"/>
            <a:ext cx="8064500" cy="285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46075" indent="-346075" hangingPunct="0">
              <a:lnSpc>
                <a:spcPct val="120000"/>
              </a:lnSpc>
              <a:spcBef>
                <a:spcPts val="2500"/>
              </a:spcBef>
              <a:buSzPct val="62000"/>
              <a:buFontTx/>
              <a:buBlip>
                <a:blip r:embed="rId2"/>
              </a:buBlip>
              <a:defRPr/>
            </a:pPr>
            <a:r>
              <a:rPr lang="ja-JP" altLang="en-US" sz="2500" dirty="0">
                <a:solidFill>
                  <a:srgbClr val="FFFFFF"/>
                </a:solidFill>
                <a:ea typeface="ＭＳ Ｐゴシック" charset="0"/>
                <a:sym typeface="Arial" charset="0"/>
              </a:rPr>
              <a:t>“</a:t>
            </a:r>
            <a:r>
              <a:rPr lang="en-US" sz="2500" dirty="0">
                <a:solidFill>
                  <a:srgbClr val="FFFFFF"/>
                </a:solidFill>
                <a:latin typeface="Georgia" charset="0"/>
                <a:ea typeface="ＭＳ Ｐゴシック" charset="0"/>
                <a:cs typeface="Georgia" charset="0"/>
                <a:sym typeface="Georgia" charset="0"/>
              </a:rPr>
              <a:t>In this very moment, will you accept the sad and the sweet, hold lightly stories about what</a:t>
            </a:r>
            <a:r>
              <a:rPr lang="ja-JP" altLang="en-US" sz="2500" dirty="0">
                <a:solidFill>
                  <a:srgbClr val="FFFFFF"/>
                </a:solidFill>
                <a:ea typeface="ＭＳ Ｐゴシック" charset="0"/>
                <a:sym typeface="Arial" charset="0"/>
              </a:rPr>
              <a:t>’</a:t>
            </a:r>
            <a:r>
              <a:rPr lang="en-US" sz="2500" dirty="0">
                <a:solidFill>
                  <a:srgbClr val="FFFFFF"/>
                </a:solidFill>
                <a:latin typeface="Georgia" charset="0"/>
                <a:ea typeface="ＭＳ Ｐゴシック" charset="0"/>
                <a:cs typeface="Georgia" charset="0"/>
                <a:sym typeface="Georgia" charset="0"/>
              </a:rPr>
              <a:t>s possible, and be the author of a life that has meaning and purpose for you, turning in kindness back to that life when you find yourself moving away from it?</a:t>
            </a:r>
            <a:r>
              <a:rPr lang="ja-JP" altLang="en-US" sz="2500" dirty="0">
                <a:solidFill>
                  <a:srgbClr val="FFFFFF"/>
                </a:solidFill>
                <a:ea typeface="ＭＳ Ｐゴシック" charset="0"/>
                <a:sym typeface="Arial" charset="0"/>
              </a:rPr>
              <a:t>”</a:t>
            </a:r>
            <a:endParaRPr lang="en-US" sz="2500" dirty="0">
              <a:solidFill>
                <a:srgbClr val="FFFFFF"/>
              </a:solidFill>
              <a:latin typeface="Georgia" charset="0"/>
              <a:ea typeface="ＭＳ Ｐゴシック" charset="0"/>
              <a:cs typeface="Georgia" charset="0"/>
              <a:sym typeface="Georgia" charset="0"/>
            </a:endParaRPr>
          </a:p>
        </p:txBody>
      </p:sp>
      <p:pic>
        <p:nvPicPr>
          <p:cNvPr id="128003" name="Picture 3" descr="imag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2138" y="4868863"/>
            <a:ext cx="2654300" cy="1720850"/>
          </a:xfrm>
          <a:prstGeom prst="rect">
            <a:avLst/>
          </a:prstGeom>
          <a:noFill/>
          <a:ln>
            <a:noFill/>
          </a:ln>
          <a:effectLst>
            <a:outerShdw blurRad="50800" dist="25399"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128004" name="AutoShape 4"/>
          <p:cNvSpPr>
            <a:spLocks/>
          </p:cNvSpPr>
          <p:nvPr/>
        </p:nvSpPr>
        <p:spPr bwMode="auto">
          <a:xfrm>
            <a:off x="6524625" y="6342063"/>
            <a:ext cx="1309688"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r>
              <a:rPr lang="en-US" sz="1700">
                <a:solidFill>
                  <a:srgbClr val="FFFFFF"/>
                </a:solidFill>
                <a:latin typeface="Times New Roman" charset="0"/>
                <a:ea typeface="ＭＳ Ｐゴシック" charset="0"/>
                <a:cs typeface="Times New Roman" charset="0"/>
                <a:sym typeface="Times New Roman" charset="0"/>
              </a:rPr>
              <a:t>(Wilson, 2010)</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1807178671"/>
      </p:ext>
    </p:extLst>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
          <p:cNvSpPr>
            <a:spLocks noGrp="1"/>
          </p:cNvSpPr>
          <p:nvPr>
            <p:ph type="title"/>
          </p:nvPr>
        </p:nvSpPr>
        <p:spPr bwMode="auto">
          <a:xfrm>
            <a:off x="684213" y="474663"/>
            <a:ext cx="7772400" cy="1144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smtClean="0">
                <a:solidFill>
                  <a:srgbClr val="FFFF00"/>
                </a:solidFill>
                <a:latin typeface="Times New Roman" charset="0"/>
                <a:cs typeface="Times New Roman" charset="0"/>
                <a:sym typeface="Times New Roman" charset="0"/>
              </a:rPr>
              <a:t>Psychological Flexibility</a:t>
            </a:r>
            <a:endParaRPr lang="en-US" smtClean="0"/>
          </a:p>
        </p:txBody>
      </p:sp>
      <p:sp>
        <p:nvSpPr>
          <p:cNvPr id="126978" name="AutoShape 2"/>
          <p:cNvSpPr>
            <a:spLocks/>
          </p:cNvSpPr>
          <p:nvPr/>
        </p:nvSpPr>
        <p:spPr bwMode="auto">
          <a:xfrm>
            <a:off x="434975" y="1881188"/>
            <a:ext cx="5937250" cy="336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46075" indent="-346075" hangingPunct="0">
              <a:lnSpc>
                <a:spcPct val="120000"/>
              </a:lnSpc>
              <a:spcBef>
                <a:spcPts val="2500"/>
              </a:spcBef>
              <a:buSzPct val="62000"/>
              <a:buFontTx/>
              <a:buBlip>
                <a:blip r:embed="rId2"/>
              </a:buBlip>
              <a:defRPr/>
            </a:pPr>
            <a:r>
              <a:rPr lang="ja-JP" altLang="en-US" sz="2500">
                <a:solidFill>
                  <a:srgbClr val="FFFFFF"/>
                </a:solidFill>
                <a:ea typeface="ＭＳ Ｐゴシック" charset="0"/>
                <a:sym typeface="Arial" charset="0"/>
              </a:rPr>
              <a:t>“</a:t>
            </a:r>
            <a:r>
              <a:rPr lang="en-US" sz="2500">
                <a:solidFill>
                  <a:srgbClr val="FFFFFF"/>
                </a:solidFill>
                <a:latin typeface="Georgia" charset="0"/>
                <a:ea typeface="ＭＳ Ｐゴシック" charset="0"/>
                <a:cs typeface="Georgia" charset="0"/>
                <a:sym typeface="Georgia" charset="0"/>
              </a:rPr>
              <a:t>It is defined as the ability to fully contact the present moment and the thoughts and feelings it contains without needless defense, and, depending upon what the situation affords, persisting or changing in behavior in the pursuit of goals and values.</a:t>
            </a:r>
            <a:r>
              <a:rPr lang="ja-JP" altLang="en-US" sz="2500">
                <a:solidFill>
                  <a:srgbClr val="FFFFFF"/>
                </a:solidFill>
                <a:ea typeface="ＭＳ Ｐゴシック" charset="0"/>
                <a:sym typeface="Arial" charset="0"/>
              </a:rPr>
              <a:t>”</a:t>
            </a:r>
            <a:r>
              <a:rPr lang="en-US" sz="2500">
                <a:solidFill>
                  <a:srgbClr val="FFFFFF"/>
                </a:solidFill>
                <a:latin typeface="Georgia" charset="0"/>
                <a:ea typeface="ＭＳ Ｐゴシック" charset="0"/>
                <a:cs typeface="Georgia" charset="0"/>
                <a:sym typeface="Georgia" charset="0"/>
              </a:rPr>
              <a:t> (Hayes, et. al., 2006)</a:t>
            </a:r>
            <a:endParaRPr lang="en-US" sz="2400" b="1">
              <a:solidFill>
                <a:srgbClr val="000000"/>
              </a:solidFill>
              <a:latin typeface="Times New Roman" charset="0"/>
              <a:ea typeface="ＭＳ Ｐゴシック" charset="0"/>
              <a:cs typeface="Times New Roman" charset="0"/>
              <a:sym typeface="Times New Roman" charset="0"/>
            </a:endParaRPr>
          </a:p>
        </p:txBody>
      </p:sp>
      <p:pic>
        <p:nvPicPr>
          <p:cNvPr id="126979" name="Picture 3" descr="imag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62663" y="2232025"/>
            <a:ext cx="2768600" cy="266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245373409"/>
      </p:ext>
    </p:extLst>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AutoShape 1"/>
          <p:cNvSpPr>
            <a:spLocks/>
          </p:cNvSpPr>
          <p:nvPr/>
        </p:nvSpPr>
        <p:spPr bwMode="auto">
          <a:xfrm>
            <a:off x="1014413" y="4719638"/>
            <a:ext cx="2133600" cy="371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Defusion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9026" name="AutoShape 2"/>
          <p:cNvSpPr>
            <a:spLocks/>
          </p:cNvSpPr>
          <p:nvPr/>
        </p:nvSpPr>
        <p:spPr bwMode="auto">
          <a:xfrm>
            <a:off x="6881813" y="4643438"/>
            <a:ext cx="2133600"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latin typeface="Times New Roman" charset="0"/>
                <a:ea typeface="ＭＳ Ｐゴシック" charset="0"/>
                <a:cs typeface="Times New Roman" charset="0"/>
                <a:sym typeface="Times New Roman" charset="0"/>
              </a:rPr>
              <a:t>Commitment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9027" name="AutoShape 3"/>
          <p:cNvSpPr>
            <a:spLocks/>
          </p:cNvSpPr>
          <p:nvPr/>
        </p:nvSpPr>
        <p:spPr bwMode="auto">
          <a:xfrm rot="5400000">
            <a:off x="2843213" y="2205038"/>
            <a:ext cx="3810000" cy="381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19" y="0"/>
                </a:moveTo>
                <a:lnTo>
                  <a:pt x="0" y="10800"/>
                </a:lnTo>
                <a:lnTo>
                  <a:pt x="5319" y="21600"/>
                </a:lnTo>
                <a:lnTo>
                  <a:pt x="16281" y="21600"/>
                </a:lnTo>
                <a:lnTo>
                  <a:pt x="21600" y="10800"/>
                </a:lnTo>
                <a:lnTo>
                  <a:pt x="16281" y="0"/>
                </a:lnTo>
                <a:close/>
              </a:path>
            </a:pathLst>
          </a:custGeom>
          <a:noFill/>
          <a:ln w="25400" cap="rnd" cmpd="sng">
            <a:solidFill>
              <a:srgbClr val="FFFF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
        <p:nvSpPr>
          <p:cNvPr id="129028" name="AutoShape 4"/>
          <p:cNvSpPr>
            <a:spLocks/>
          </p:cNvSpPr>
          <p:nvPr/>
        </p:nvSpPr>
        <p:spPr bwMode="auto">
          <a:xfrm>
            <a:off x="3681413" y="3729038"/>
            <a:ext cx="2133600" cy="614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000"/>
              </a:spcBef>
              <a:defRPr/>
            </a:pPr>
            <a:r>
              <a:rPr lang="en-US" sz="1800">
                <a:solidFill>
                  <a:srgbClr val="FFFFFF"/>
                </a:solidFill>
                <a:latin typeface="Times New Roman" charset="0"/>
                <a:ea typeface="ＭＳ Ｐゴシック" charset="0"/>
                <a:cs typeface="Times New Roman" charset="0"/>
                <a:sym typeface="Times New Roman" charset="0"/>
              </a:rPr>
              <a:t>Psychological Flexibility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9029" name="AutoShape 5"/>
          <p:cNvSpPr>
            <a:spLocks/>
          </p:cNvSpPr>
          <p:nvPr/>
        </p:nvSpPr>
        <p:spPr bwMode="auto">
          <a:xfrm>
            <a:off x="1243013" y="2814638"/>
            <a:ext cx="2362200" cy="801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Willingness</a:t>
            </a:r>
            <a:endParaRPr lang="en-US" sz="2000">
              <a:solidFill>
                <a:srgbClr val="000000"/>
              </a:solidFill>
              <a:latin typeface="Times New Roman" charset="0"/>
              <a:ea typeface="ＭＳ Ｐゴシック" charset="0"/>
              <a:cs typeface="Times New Roman" charset="0"/>
              <a:sym typeface="Times New Roman" charset="0"/>
            </a:endParaRPr>
          </a:p>
        </p:txBody>
      </p:sp>
      <p:sp>
        <p:nvSpPr>
          <p:cNvPr id="129030" name="AutoShape 6"/>
          <p:cNvSpPr>
            <a:spLocks/>
          </p:cNvSpPr>
          <p:nvPr/>
        </p:nvSpPr>
        <p:spPr bwMode="auto">
          <a:xfrm>
            <a:off x="3757613" y="1366838"/>
            <a:ext cx="1981200" cy="66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Present Moment Contact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9031" name="AutoShape 7"/>
          <p:cNvSpPr>
            <a:spLocks/>
          </p:cNvSpPr>
          <p:nvPr/>
        </p:nvSpPr>
        <p:spPr bwMode="auto">
          <a:xfrm>
            <a:off x="3695700" y="6319838"/>
            <a:ext cx="2133600" cy="371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Self-As-Context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9032" name="AutoShape 8"/>
          <p:cNvSpPr>
            <a:spLocks/>
          </p:cNvSpPr>
          <p:nvPr/>
        </p:nvSpPr>
        <p:spPr bwMode="auto">
          <a:xfrm>
            <a:off x="6729413" y="2662238"/>
            <a:ext cx="2133600"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latin typeface="Times New Roman" charset="0"/>
                <a:ea typeface="ＭＳ Ｐゴシック" charset="0"/>
                <a:cs typeface="Times New Roman" charset="0"/>
                <a:sym typeface="Times New Roman" charset="0"/>
              </a:rPr>
              <a:t>Values Authorship</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9033" name="AutoShape 9"/>
          <p:cNvSpPr>
            <a:spLocks/>
          </p:cNvSpPr>
          <p:nvPr/>
        </p:nvSpPr>
        <p:spPr bwMode="auto">
          <a:xfrm>
            <a:off x="1042988" y="260350"/>
            <a:ext cx="7239000" cy="666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defRPr/>
            </a:pPr>
            <a:r>
              <a:rPr lang="en-US" sz="4000" b="1">
                <a:solidFill>
                  <a:srgbClr val="FFFF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Psychological Flexibility</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1298868341"/>
      </p:ext>
    </p:extLst>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Grp="1"/>
          </p:cNvSpPr>
          <p:nvPr>
            <p:ph type="title"/>
          </p:nvPr>
        </p:nvSpPr>
        <p:spPr bwMode="auto">
          <a:xfrm>
            <a:off x="893763" y="71438"/>
            <a:ext cx="7358062" cy="1401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smtClean="0">
                <a:solidFill>
                  <a:srgbClr val="FFFF00"/>
                </a:solidFill>
                <a:latin typeface="Times New Roman" charset="0"/>
                <a:cs typeface="Times New Roman" charset="0"/>
                <a:sym typeface="Times New Roman" charset="0"/>
              </a:rPr>
              <a:t>Psychological Flexibility</a:t>
            </a:r>
            <a:endParaRPr lang="en-US" smtClean="0"/>
          </a:p>
        </p:txBody>
      </p:sp>
      <p:sp>
        <p:nvSpPr>
          <p:cNvPr id="130050" name="AutoShape 2"/>
          <p:cNvSpPr>
            <a:spLocks/>
          </p:cNvSpPr>
          <p:nvPr/>
        </p:nvSpPr>
        <p:spPr bwMode="auto">
          <a:xfrm>
            <a:off x="250825" y="1651000"/>
            <a:ext cx="6692900" cy="4514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46075" indent="-346075" hangingPunct="0">
              <a:lnSpc>
                <a:spcPct val="120000"/>
              </a:lnSpc>
              <a:spcBef>
                <a:spcPts val="2500"/>
              </a:spcBef>
              <a:buSzPct val="62000"/>
              <a:buFontTx/>
              <a:buBlip>
                <a:blip r:embed="rId2"/>
              </a:buBlip>
              <a:defRPr/>
            </a:pPr>
            <a:r>
              <a:rPr lang="en-US" sz="2500" dirty="0">
                <a:solidFill>
                  <a:srgbClr val="FFFFFF"/>
                </a:solidFill>
                <a:latin typeface="Georgia" charset="0"/>
                <a:ea typeface="ＭＳ Ｐゴシック" charset="0"/>
                <a:cs typeface="Georgia" charset="0"/>
                <a:sym typeface="Georgia" charset="0"/>
              </a:rPr>
              <a:t>Increasing psychological flexibility involves helping clients to disentangle themselves from the cycle of experiential avoidance and cognitive fusion, not by challenging or changing their thoughts and emotions for example, but by learning to react more mindfully to such experiences, so that they no longer seem to be barriers (</a:t>
            </a:r>
            <a:r>
              <a:rPr lang="en-US" sz="2500" dirty="0" err="1">
                <a:solidFill>
                  <a:srgbClr val="FFFFFF"/>
                </a:solidFill>
                <a:latin typeface="Georgia" charset="0"/>
                <a:ea typeface="ＭＳ Ｐゴシック" charset="0"/>
                <a:cs typeface="Georgia" charset="0"/>
                <a:sym typeface="Georgia" charset="0"/>
              </a:rPr>
              <a:t>Ciarrochi</a:t>
            </a:r>
            <a:r>
              <a:rPr lang="en-US" sz="2500" dirty="0">
                <a:solidFill>
                  <a:srgbClr val="FFFFFF"/>
                </a:solidFill>
                <a:latin typeface="Georgia" charset="0"/>
                <a:ea typeface="ＭＳ Ｐゴシック" charset="0"/>
                <a:cs typeface="Georgia" charset="0"/>
                <a:sym typeface="Georgia" charset="0"/>
              </a:rPr>
              <a:t>, et al., 2006).</a:t>
            </a:r>
          </a:p>
        </p:txBody>
      </p:sp>
      <p:pic>
        <p:nvPicPr>
          <p:cNvPr id="130051" name="Picture 3" descr="imag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18363" y="4572000"/>
            <a:ext cx="1906587"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859202388"/>
      </p:ext>
    </p:extLst>
  </p:cSld>
  <p:clrMapOvr>
    <a:masterClrMapping/>
  </p:clrMapOvr>
  <p:transition spd="slow">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Grp="1"/>
          </p:cNvSpPr>
          <p:nvPr>
            <p:ph type="title"/>
          </p:nvPr>
        </p:nvSpPr>
        <p:spPr bwMode="auto">
          <a:xfrm>
            <a:off x="-252413" y="0"/>
            <a:ext cx="7358063" cy="2659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smtClean="0">
                <a:solidFill>
                  <a:srgbClr val="FFFF00"/>
                </a:solidFill>
                <a:latin typeface="Times New Roman" charset="0"/>
                <a:cs typeface="Times New Roman" charset="0"/>
                <a:sym typeface="Times New Roman" charset="0"/>
              </a:rPr>
              <a:t>Examples of Psychological Flexibility</a:t>
            </a:r>
            <a:r>
              <a:rPr lang="ja-JP" altLang="en-US" sz="4400" smtClean="0">
                <a:solidFill>
                  <a:srgbClr val="FFFF00"/>
                </a:solidFill>
                <a:latin typeface="Times New Roman" charset="0"/>
                <a:cs typeface="Times New Roman" charset="0"/>
                <a:sym typeface="Times New Roman" charset="0"/>
              </a:rPr>
              <a:t>’</a:t>
            </a:r>
            <a:r>
              <a:rPr lang="en-US" sz="4400" smtClean="0">
                <a:solidFill>
                  <a:srgbClr val="FFFF00"/>
                </a:solidFill>
                <a:latin typeface="Times New Roman" charset="0"/>
                <a:cs typeface="Times New Roman" charset="0"/>
                <a:sym typeface="Times New Roman" charset="0"/>
              </a:rPr>
              <a:t>s Importance</a:t>
            </a:r>
            <a:endParaRPr lang="en-US" smtClean="0"/>
          </a:p>
        </p:txBody>
      </p:sp>
      <p:sp>
        <p:nvSpPr>
          <p:cNvPr id="131074" name="Rectangle 2"/>
          <p:cNvSpPr>
            <a:spLocks noGrp="1"/>
          </p:cNvSpPr>
          <p:nvPr>
            <p:ph type="body" idx="1"/>
          </p:nvPr>
        </p:nvSpPr>
        <p:spPr bwMode="auto">
          <a:xfrm>
            <a:off x="0" y="2708275"/>
            <a:ext cx="9144000" cy="4625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427038" indent="-300038" defTabSz="914400" eaLnBrk="1">
              <a:spcBef>
                <a:spcPts val="600"/>
              </a:spcBef>
              <a:buFontTx/>
              <a:buBlip>
                <a:blip r:embed="rId2"/>
              </a:buBlip>
              <a:defRPr/>
            </a:pPr>
            <a:r>
              <a:rPr lang="en-US" sz="2800" smtClean="0">
                <a:solidFill>
                  <a:srgbClr val="FFFFFF"/>
                </a:solidFill>
                <a:latin typeface="Times New Roman" charset="0"/>
                <a:cs typeface="Times New Roman" charset="0"/>
                <a:sym typeface="Times New Roman" charset="0"/>
              </a:rPr>
              <a:t>In more than 40 studies with nearly 10,000 participants, psychological flexibility accounts for 16 to 33% of most psychological outcomes </a:t>
            </a:r>
          </a:p>
          <a:p>
            <a:pPr marL="427038" indent="-300038" defTabSz="914400" eaLnBrk="1">
              <a:spcBef>
                <a:spcPts val="600"/>
              </a:spcBef>
              <a:buFontTx/>
              <a:buBlip>
                <a:blip r:embed="rId2"/>
              </a:buBlip>
              <a:defRPr/>
            </a:pPr>
            <a:r>
              <a:rPr lang="en-US" sz="2800" smtClean="0">
                <a:solidFill>
                  <a:srgbClr val="FFFFFF"/>
                </a:solidFill>
                <a:latin typeface="Times New Roman" charset="0"/>
                <a:cs typeface="Times New Roman" charset="0"/>
                <a:sym typeface="Times New Roman" charset="0"/>
              </a:rPr>
              <a:t>There is evidence that the effects of negative thoughts, difficult feelings, maladaptive coping, emotional response styles, cognitive reappraisal, and perceived controllability, are all partially or fully mediated by psychological flexibility  (Hayes, 2008)</a:t>
            </a:r>
            <a:endParaRPr lang="en-US" smtClean="0"/>
          </a:p>
        </p:txBody>
      </p:sp>
      <p:pic>
        <p:nvPicPr>
          <p:cNvPr id="131075" name="Picture 3" descr="imag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88125" y="333375"/>
            <a:ext cx="2138363" cy="214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150139037"/>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p:cNvSpPr>
          <p:nvPr>
            <p:ph type="title"/>
          </p:nvPr>
        </p:nvSpPr>
        <p:spPr bwMode="auto">
          <a:xfrm>
            <a:off x="892175" y="446088"/>
            <a:ext cx="7359650" cy="1485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000" smtClean="0">
                <a:solidFill>
                  <a:srgbClr val="FFFF00"/>
                </a:solidFill>
                <a:latin typeface="Times New Roman" charset="0"/>
                <a:cs typeface="Times New Roman" charset="0"/>
                <a:sym typeface="Times New Roman" charset="0"/>
              </a:rPr>
              <a:t>Compassion and Evolution</a:t>
            </a:r>
            <a:endParaRPr lang="en-US" smtClean="0"/>
          </a:p>
        </p:txBody>
      </p:sp>
      <p:sp>
        <p:nvSpPr>
          <p:cNvPr id="14338" name="Rectangle 2"/>
          <p:cNvSpPr>
            <a:spLocks noGrp="1"/>
          </p:cNvSpPr>
          <p:nvPr>
            <p:ph type="body" idx="1"/>
          </p:nvPr>
        </p:nvSpPr>
        <p:spPr bwMode="auto">
          <a:xfrm>
            <a:off x="457200" y="1676400"/>
            <a:ext cx="7359650" cy="4984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930275" indent="-257175" algn="just" defTabSz="914400" eaLnBrk="1">
              <a:spcBef>
                <a:spcPts val="500"/>
              </a:spcBef>
              <a:buFontTx/>
              <a:buBlip>
                <a:blip r:embed="rId2"/>
              </a:buBlip>
              <a:defRPr/>
            </a:pPr>
            <a:r>
              <a:rPr lang="en-US" sz="3200" dirty="0" smtClean="0">
                <a:solidFill>
                  <a:srgbClr val="FFFFFF"/>
                </a:solidFill>
                <a:latin typeface="Times New Roman" charset="0"/>
                <a:cs typeface="Times New Roman" charset="0"/>
                <a:sym typeface="Times New Roman" charset="0"/>
              </a:rPr>
              <a:t>Compassion is linked to the activation of </a:t>
            </a:r>
            <a:r>
              <a:rPr lang="en-US" sz="3200" dirty="0" err="1" smtClean="0">
                <a:solidFill>
                  <a:srgbClr val="FFFFFF"/>
                </a:solidFill>
                <a:latin typeface="Times New Roman" charset="0"/>
                <a:cs typeface="Times New Roman" charset="0"/>
                <a:sym typeface="Times New Roman" charset="0"/>
              </a:rPr>
              <a:t>affiliative</a:t>
            </a:r>
            <a:r>
              <a:rPr lang="en-US" sz="3200" dirty="0" smtClean="0">
                <a:solidFill>
                  <a:srgbClr val="FFFFFF"/>
                </a:solidFill>
                <a:latin typeface="Times New Roman" charset="0"/>
                <a:cs typeface="Times New Roman" charset="0"/>
                <a:sym typeface="Times New Roman" charset="0"/>
              </a:rPr>
              <a:t> emotions.</a:t>
            </a:r>
          </a:p>
          <a:p>
            <a:pPr marL="930275" indent="-257175" algn="just" defTabSz="914400" eaLnBrk="1">
              <a:spcBef>
                <a:spcPts val="500"/>
              </a:spcBef>
              <a:buFontTx/>
              <a:buBlip>
                <a:blip r:embed="rId2"/>
              </a:buBlip>
              <a:defRPr/>
            </a:pPr>
            <a:r>
              <a:rPr lang="en-US" sz="3200" dirty="0" smtClean="0">
                <a:solidFill>
                  <a:srgbClr val="FFFFFF"/>
                </a:solidFill>
                <a:latin typeface="Times New Roman" charset="0"/>
                <a:cs typeface="Times New Roman" charset="0"/>
                <a:sym typeface="Times New Roman" charset="0"/>
              </a:rPr>
              <a:t>Attachment bonds form a </a:t>
            </a:r>
            <a:r>
              <a:rPr lang="ja-JP" altLang="en-US" sz="3200" dirty="0" smtClean="0">
                <a:solidFill>
                  <a:srgbClr val="FFFFFF"/>
                </a:solidFill>
                <a:latin typeface="Arial" charset="0"/>
                <a:cs typeface="Arial" charset="0"/>
                <a:sym typeface="Arial" charset="0"/>
              </a:rPr>
              <a:t>‘</a:t>
            </a:r>
            <a:r>
              <a:rPr lang="en-US" sz="3200" dirty="0" smtClean="0">
                <a:solidFill>
                  <a:srgbClr val="FFFFFF"/>
                </a:solidFill>
                <a:latin typeface="Times New Roman" charset="0"/>
                <a:cs typeface="Times New Roman" charset="0"/>
                <a:sym typeface="Times New Roman" charset="0"/>
              </a:rPr>
              <a:t>secure base</a:t>
            </a:r>
            <a:r>
              <a:rPr lang="ja-JP" altLang="en-US" sz="3200" dirty="0" smtClean="0">
                <a:solidFill>
                  <a:srgbClr val="FFFFFF"/>
                </a:solidFill>
                <a:latin typeface="Arial" charset="0"/>
                <a:cs typeface="Arial" charset="0"/>
                <a:sym typeface="Arial" charset="0"/>
              </a:rPr>
              <a:t>’</a:t>
            </a:r>
            <a:r>
              <a:rPr lang="en-US" sz="3200" dirty="0" smtClean="0">
                <a:solidFill>
                  <a:srgbClr val="FFFFFF"/>
                </a:solidFill>
                <a:latin typeface="Times New Roman" charset="0"/>
                <a:cs typeface="Times New Roman" charset="0"/>
                <a:sym typeface="Times New Roman" charset="0"/>
              </a:rPr>
              <a:t> for operation in the world. </a:t>
            </a:r>
          </a:p>
          <a:p>
            <a:pPr marL="930275" indent="-257175" algn="just" defTabSz="914400" eaLnBrk="1">
              <a:spcBef>
                <a:spcPts val="500"/>
              </a:spcBef>
              <a:buFontTx/>
              <a:buBlip>
                <a:blip r:embed="rId2"/>
              </a:buBlip>
              <a:defRPr/>
            </a:pPr>
            <a:r>
              <a:rPr lang="en-US" sz="3200" dirty="0" smtClean="0">
                <a:solidFill>
                  <a:srgbClr val="FFFFFF"/>
                </a:solidFill>
                <a:latin typeface="Times New Roman" charset="0"/>
                <a:cs typeface="Times New Roman" charset="0"/>
                <a:sym typeface="Times New Roman" charset="0"/>
              </a:rPr>
              <a:t>Involves</a:t>
            </a:r>
            <a:r>
              <a:rPr lang="ja-JP" altLang="en-US" sz="3200" dirty="0" smtClean="0">
                <a:solidFill>
                  <a:srgbClr val="FFFFFF"/>
                </a:solidFill>
                <a:latin typeface="Arial" charset="0"/>
                <a:cs typeface="Arial" charset="0"/>
                <a:sym typeface="Arial" charset="0"/>
              </a:rPr>
              <a:t>‘</a:t>
            </a:r>
            <a:r>
              <a:rPr lang="en-US" sz="3200" dirty="0" smtClean="0">
                <a:solidFill>
                  <a:srgbClr val="FFFFFF"/>
                </a:solidFill>
                <a:latin typeface="Times New Roman" charset="0"/>
                <a:cs typeface="Times New Roman" charset="0"/>
                <a:sym typeface="Times New Roman" charset="0"/>
              </a:rPr>
              <a:t>species-preservative</a:t>
            </a:r>
            <a:r>
              <a:rPr lang="ja-JP" altLang="en-US" sz="3200" dirty="0" smtClean="0">
                <a:solidFill>
                  <a:srgbClr val="FFFFFF"/>
                </a:solidFill>
                <a:latin typeface="Arial" charset="0"/>
                <a:cs typeface="Arial" charset="0"/>
                <a:sym typeface="Arial" charset="0"/>
              </a:rPr>
              <a:t>’</a:t>
            </a:r>
            <a:r>
              <a:rPr lang="en-US" sz="3200" dirty="0" smtClean="0">
                <a:solidFill>
                  <a:srgbClr val="FFFFFF"/>
                </a:solidFill>
                <a:latin typeface="Times New Roman" charset="0"/>
                <a:cs typeface="Times New Roman" charset="0"/>
                <a:sym typeface="Times New Roman" charset="0"/>
              </a:rPr>
              <a:t> perspective as opposed to that of a </a:t>
            </a:r>
            <a:r>
              <a:rPr lang="ja-JP" altLang="en-US" sz="3200" dirty="0" smtClean="0">
                <a:solidFill>
                  <a:srgbClr val="FFFFFF"/>
                </a:solidFill>
                <a:latin typeface="Arial" charset="0"/>
                <a:cs typeface="Arial" charset="0"/>
                <a:sym typeface="Arial" charset="0"/>
              </a:rPr>
              <a:t>‘</a:t>
            </a:r>
            <a:r>
              <a:rPr lang="en-US" sz="3200" dirty="0" smtClean="0">
                <a:solidFill>
                  <a:srgbClr val="FFFFFF"/>
                </a:solidFill>
                <a:latin typeface="Times New Roman" charset="0"/>
                <a:cs typeface="Times New Roman" charset="0"/>
                <a:sym typeface="Times New Roman" charset="0"/>
              </a:rPr>
              <a:t>self-preservative</a:t>
            </a:r>
            <a:r>
              <a:rPr lang="ja-JP" altLang="en-US" sz="3200" dirty="0" smtClean="0">
                <a:solidFill>
                  <a:srgbClr val="FFFFFF"/>
                </a:solidFill>
                <a:latin typeface="Arial" charset="0"/>
                <a:cs typeface="Arial" charset="0"/>
                <a:sym typeface="Arial" charset="0"/>
              </a:rPr>
              <a:t>’</a:t>
            </a:r>
            <a:r>
              <a:rPr lang="en-US" sz="3200" dirty="0" smtClean="0">
                <a:solidFill>
                  <a:srgbClr val="FFFFFF"/>
                </a:solidFill>
                <a:latin typeface="Times New Roman" charset="0"/>
                <a:cs typeface="Times New Roman" charset="0"/>
                <a:sym typeface="Times New Roman" charset="0"/>
              </a:rPr>
              <a:t> system. (Wang, 2005)</a:t>
            </a:r>
            <a:endParaRPr lang="en-US" sz="3200" dirty="0" smtClean="0"/>
          </a:p>
        </p:txBody>
      </p:sp>
      <p:pic>
        <p:nvPicPr>
          <p:cNvPr id="14339" name="Picture 3" descr="Water Lilly logo blue"/>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511548">
            <a:off x="7667625" y="5661025"/>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41387580"/>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p:cNvSpPr>
          <p:nvPr>
            <p:ph type="title"/>
          </p:nvPr>
        </p:nvSpPr>
        <p:spPr bwMode="auto">
          <a:xfrm>
            <a:off x="609600" y="381000"/>
            <a:ext cx="8077200" cy="7445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574675" eaLnBrk="1">
              <a:defRPr/>
            </a:pPr>
            <a:r>
              <a:rPr lang="en-US" sz="4400" b="1" dirty="0"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Compassionate Flexibility</a:t>
            </a:r>
            <a:endParaRPr lang="en-US" sz="4400" dirty="0" smtClean="0"/>
          </a:p>
        </p:txBody>
      </p:sp>
      <p:sp>
        <p:nvSpPr>
          <p:cNvPr id="19458" name="Rectangle 2"/>
          <p:cNvSpPr>
            <a:spLocks noGrp="1"/>
          </p:cNvSpPr>
          <p:nvPr>
            <p:ph type="body" idx="1"/>
          </p:nvPr>
        </p:nvSpPr>
        <p:spPr bwMode="auto">
          <a:xfrm>
            <a:off x="457200" y="1676400"/>
            <a:ext cx="8229600" cy="5730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eaLnBrk="1">
              <a:buFont typeface="Arial"/>
              <a:buChar char="•"/>
              <a:defRPr/>
            </a:pPr>
            <a:r>
              <a:rPr lang="en-US" sz="3200" dirty="0" smtClean="0">
                <a:solidFill>
                  <a:schemeClr val="bg1"/>
                </a:solidFill>
                <a:latin typeface="Times New Roman"/>
                <a:cs typeface="Times New Roman"/>
              </a:rPr>
              <a:t>The ability to contact the present moment fully, as a conscious and emotionally responsive human being with:</a:t>
            </a:r>
          </a:p>
          <a:p>
            <a:pPr marL="0" indent="0" eaLnBrk="1">
              <a:defRPr/>
            </a:pPr>
            <a:endParaRPr lang="en-US" sz="3200" dirty="0" smtClean="0">
              <a:solidFill>
                <a:schemeClr val="bg1"/>
              </a:solidFill>
              <a:latin typeface="Times New Roman"/>
              <a:cs typeface="Times New Roman"/>
            </a:endParaRPr>
          </a:p>
          <a:p>
            <a:pPr eaLnBrk="1">
              <a:buFont typeface="Arial"/>
              <a:buChar char="•"/>
              <a:defRPr/>
            </a:pPr>
            <a:r>
              <a:rPr lang="en-US" sz="3200" dirty="0" smtClean="0">
                <a:solidFill>
                  <a:schemeClr val="bg1"/>
                </a:solidFill>
                <a:latin typeface="Times New Roman"/>
                <a:cs typeface="Times New Roman"/>
              </a:rPr>
              <a:t>Sensitivity to the presence of suffering in oneself and others</a:t>
            </a:r>
          </a:p>
          <a:p>
            <a:pPr eaLnBrk="1">
              <a:buFont typeface="Arial"/>
              <a:buChar char="•"/>
              <a:defRPr/>
            </a:pPr>
            <a:r>
              <a:rPr lang="en-US" sz="3200" dirty="0" smtClean="0">
                <a:solidFill>
                  <a:schemeClr val="bg1"/>
                </a:solidFill>
                <a:latin typeface="Times New Roman"/>
                <a:cs typeface="Times New Roman"/>
              </a:rPr>
              <a:t>Motivation to alleviate and prevent human suffering in oneself and others</a:t>
            </a:r>
          </a:p>
        </p:txBody>
      </p:sp>
      <p:pic>
        <p:nvPicPr>
          <p:cNvPr id="19459" name="Picture 3"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853363" y="5840413"/>
            <a:ext cx="1008062"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19700689"/>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p:cNvSpPr>
          <p:nvPr>
            <p:ph type="title"/>
          </p:nvPr>
        </p:nvSpPr>
        <p:spPr bwMode="auto">
          <a:xfrm>
            <a:off x="609600" y="381000"/>
            <a:ext cx="8077200" cy="7445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574675" eaLnBrk="1">
              <a:defRPr/>
            </a:pPr>
            <a:r>
              <a:rPr lang="en-US" sz="4400" b="1" dirty="0"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Compassionate Flexibility</a:t>
            </a:r>
            <a:endParaRPr lang="en-US" sz="4400" dirty="0" smtClean="0"/>
          </a:p>
        </p:txBody>
      </p:sp>
      <p:sp>
        <p:nvSpPr>
          <p:cNvPr id="19458" name="Rectangle 2"/>
          <p:cNvSpPr>
            <a:spLocks noGrp="1"/>
          </p:cNvSpPr>
          <p:nvPr>
            <p:ph type="body" idx="1"/>
          </p:nvPr>
        </p:nvSpPr>
        <p:spPr bwMode="auto">
          <a:xfrm>
            <a:off x="533400" y="1295400"/>
            <a:ext cx="8229600" cy="5730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eaLnBrk="1">
              <a:buFont typeface="Arial"/>
              <a:buChar char="•"/>
              <a:defRPr/>
            </a:pPr>
            <a:r>
              <a:rPr lang="en-US" sz="3200" dirty="0" smtClean="0">
                <a:solidFill>
                  <a:schemeClr val="bg1"/>
                </a:solidFill>
                <a:latin typeface="Times New Roman"/>
                <a:cs typeface="Times New Roman"/>
              </a:rPr>
              <a:t>The ability to contact the present moment fully, as a conscious and emotionally responsive human being with:</a:t>
            </a:r>
          </a:p>
          <a:p>
            <a:pPr marL="0" indent="0" eaLnBrk="1">
              <a:defRPr/>
            </a:pPr>
            <a:endParaRPr lang="en-US" sz="3200" dirty="0" smtClean="0">
              <a:solidFill>
                <a:schemeClr val="bg1"/>
              </a:solidFill>
              <a:latin typeface="Times New Roman"/>
              <a:cs typeface="Times New Roman"/>
            </a:endParaRPr>
          </a:p>
          <a:p>
            <a:pPr eaLnBrk="1">
              <a:buFont typeface="Arial"/>
              <a:buChar char="•"/>
              <a:defRPr/>
            </a:pPr>
            <a:r>
              <a:rPr lang="en-US" sz="3200" dirty="0" smtClean="0">
                <a:solidFill>
                  <a:schemeClr val="bg1"/>
                </a:solidFill>
                <a:latin typeface="Times New Roman"/>
                <a:cs typeface="Times New Roman"/>
              </a:rPr>
              <a:t>Persistent adaptation to competing and changing environmental, emotional, and motivational demands and returning attention and resources to the alleviation and prevention of suffering in oneself and others</a:t>
            </a:r>
            <a:endParaRPr lang="en-US" sz="3200" dirty="0">
              <a:solidFill>
                <a:schemeClr val="bg1"/>
              </a:solidFill>
              <a:latin typeface="Times New Roman"/>
              <a:cs typeface="Times New Roman"/>
            </a:endParaRPr>
          </a:p>
        </p:txBody>
      </p:sp>
      <p:pic>
        <p:nvPicPr>
          <p:cNvPr id="19459" name="Picture 3"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853363" y="5840413"/>
            <a:ext cx="1008062"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07865573"/>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p:cNvSpPr>
          <p:nvPr>
            <p:ph type="title"/>
          </p:nvPr>
        </p:nvSpPr>
        <p:spPr bwMode="auto">
          <a:xfrm>
            <a:off x="609600" y="152400"/>
            <a:ext cx="8077200" cy="7445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574675" eaLnBrk="1">
              <a:defRPr/>
            </a:pPr>
            <a:r>
              <a:rPr lang="en-US" sz="4400" b="1" dirty="0"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Compassionate Flexibility</a:t>
            </a:r>
            <a:endParaRPr lang="en-US" sz="4400" dirty="0" smtClean="0"/>
          </a:p>
        </p:txBody>
      </p:sp>
      <p:sp>
        <p:nvSpPr>
          <p:cNvPr id="19458" name="Rectangle 2"/>
          <p:cNvSpPr>
            <a:spLocks noGrp="1"/>
          </p:cNvSpPr>
          <p:nvPr>
            <p:ph type="body" idx="1"/>
          </p:nvPr>
        </p:nvSpPr>
        <p:spPr bwMode="auto">
          <a:xfrm>
            <a:off x="533400" y="1139825"/>
            <a:ext cx="8229600" cy="5730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eaLnBrk="1">
              <a:buFont typeface="Arial"/>
              <a:buChar char="•"/>
              <a:defRPr/>
            </a:pPr>
            <a:r>
              <a:rPr lang="en-US" sz="3200" dirty="0" smtClean="0">
                <a:solidFill>
                  <a:schemeClr val="bg1"/>
                </a:solidFill>
                <a:latin typeface="Times New Roman"/>
                <a:cs typeface="Times New Roman"/>
              </a:rPr>
              <a:t>The ability to contact the present moment fully, as a conscious and emotionally responsive human being with:</a:t>
            </a:r>
          </a:p>
          <a:p>
            <a:pPr eaLnBrk="1">
              <a:buFont typeface="Arial"/>
              <a:buChar char="•"/>
              <a:defRPr/>
            </a:pPr>
            <a:endParaRPr lang="en-US" sz="2400" dirty="0" smtClean="0">
              <a:solidFill>
                <a:schemeClr val="bg1"/>
              </a:solidFill>
              <a:latin typeface="Times New Roman"/>
              <a:cs typeface="Times New Roman"/>
            </a:endParaRPr>
          </a:p>
          <a:p>
            <a:pPr eaLnBrk="1">
              <a:buFont typeface="Arial"/>
              <a:buChar char="•"/>
              <a:defRPr/>
            </a:pPr>
            <a:r>
              <a:rPr lang="en-US" sz="3200" dirty="0" smtClean="0">
                <a:solidFill>
                  <a:schemeClr val="bg1"/>
                </a:solidFill>
                <a:latin typeface="Times New Roman"/>
                <a:cs typeface="Times New Roman"/>
              </a:rPr>
              <a:t>The ability to flexibly shift perspective and access a broader sense of oneself and others, involving the experience of empathy and sympathy</a:t>
            </a:r>
          </a:p>
          <a:p>
            <a:pPr eaLnBrk="1">
              <a:buFont typeface="Arial"/>
              <a:buChar char="•"/>
              <a:defRPr/>
            </a:pPr>
            <a:r>
              <a:rPr lang="en-US" sz="3200" dirty="0" smtClean="0">
                <a:solidFill>
                  <a:schemeClr val="bg1"/>
                </a:solidFill>
                <a:latin typeface="Times New Roman"/>
                <a:cs typeface="Times New Roman"/>
              </a:rPr>
              <a:t>The ability to disentangle oneself from the excessive influence of evaluative, judgmental thoughts. </a:t>
            </a:r>
          </a:p>
        </p:txBody>
      </p:sp>
      <p:pic>
        <p:nvPicPr>
          <p:cNvPr id="19459" name="Picture 3"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853363" y="5840413"/>
            <a:ext cx="1008062"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707682780"/>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p:cNvSpPr>
          <p:nvPr>
            <p:ph type="title"/>
          </p:nvPr>
        </p:nvSpPr>
        <p:spPr bwMode="auto">
          <a:xfrm>
            <a:off x="609600" y="304800"/>
            <a:ext cx="8077200" cy="7445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574675" eaLnBrk="1">
              <a:defRPr/>
            </a:pPr>
            <a:r>
              <a:rPr lang="en-US" sz="4400" b="1" dirty="0"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Compassionate Flexibility</a:t>
            </a:r>
            <a:endParaRPr lang="en-US" sz="4400" dirty="0" smtClean="0"/>
          </a:p>
        </p:txBody>
      </p:sp>
      <p:sp>
        <p:nvSpPr>
          <p:cNvPr id="19458" name="Rectangle 2"/>
          <p:cNvSpPr>
            <a:spLocks noGrp="1"/>
          </p:cNvSpPr>
          <p:nvPr>
            <p:ph type="body" idx="1"/>
          </p:nvPr>
        </p:nvSpPr>
        <p:spPr bwMode="auto">
          <a:xfrm>
            <a:off x="533400" y="1089025"/>
            <a:ext cx="8229600" cy="5730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eaLnBrk="1">
              <a:buFont typeface="Arial"/>
              <a:buChar char="•"/>
              <a:defRPr/>
            </a:pPr>
            <a:r>
              <a:rPr lang="en-US" sz="3200" dirty="0" smtClean="0">
                <a:solidFill>
                  <a:schemeClr val="bg1"/>
                </a:solidFill>
                <a:latin typeface="Times New Roman"/>
                <a:cs typeface="Times New Roman"/>
              </a:rPr>
              <a:t>The ability to contact the present moment fully, as a conscious and emotionally responsive human being with:</a:t>
            </a:r>
          </a:p>
          <a:p>
            <a:pPr eaLnBrk="1">
              <a:buFont typeface="Arial"/>
              <a:buChar char="•"/>
              <a:defRPr/>
            </a:pPr>
            <a:endParaRPr lang="en-US" sz="2400" dirty="0" smtClean="0">
              <a:solidFill>
                <a:schemeClr val="bg1"/>
              </a:solidFill>
              <a:latin typeface="Times New Roman"/>
              <a:cs typeface="Times New Roman"/>
            </a:endParaRPr>
          </a:p>
          <a:p>
            <a:pPr eaLnBrk="1">
              <a:buFont typeface="Arial"/>
              <a:buChar char="•"/>
              <a:defRPr/>
            </a:pPr>
            <a:r>
              <a:rPr lang="en-US" sz="3200" dirty="0" smtClean="0">
                <a:solidFill>
                  <a:schemeClr val="bg1"/>
                </a:solidFill>
                <a:latin typeface="Times New Roman"/>
                <a:cs typeface="Times New Roman"/>
              </a:rPr>
              <a:t>Maintaining an open and </a:t>
            </a:r>
            <a:r>
              <a:rPr lang="en-US" sz="3200" dirty="0" err="1" smtClean="0">
                <a:solidFill>
                  <a:schemeClr val="bg1"/>
                </a:solidFill>
                <a:latin typeface="Times New Roman"/>
                <a:cs typeface="Times New Roman"/>
              </a:rPr>
              <a:t>noncondemning</a:t>
            </a:r>
            <a:r>
              <a:rPr lang="en-US" sz="3200" dirty="0" smtClean="0">
                <a:solidFill>
                  <a:schemeClr val="bg1"/>
                </a:solidFill>
                <a:latin typeface="Times New Roman"/>
                <a:cs typeface="Times New Roman"/>
              </a:rPr>
              <a:t> perspective on human experience itself, thereby cultivating necessary and sufficient willingness to tolerate the distress encountered in oneself and others </a:t>
            </a:r>
          </a:p>
        </p:txBody>
      </p:sp>
      <p:pic>
        <p:nvPicPr>
          <p:cNvPr id="19459" name="Picture 3"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853363" y="5840413"/>
            <a:ext cx="1008062"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662745832"/>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Grp="1"/>
          </p:cNvSpPr>
          <p:nvPr>
            <p:ph type="title"/>
          </p:nvPr>
        </p:nvSpPr>
        <p:spPr bwMode="auto">
          <a:xfrm>
            <a:off x="684213" y="188913"/>
            <a:ext cx="77724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32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Compassionate Mind - Alleviation</a:t>
            </a:r>
            <a:endParaRPr lang="en-US" smtClean="0"/>
          </a:p>
        </p:txBody>
      </p:sp>
      <p:sp>
        <p:nvSpPr>
          <p:cNvPr id="120834" name="Rectangle 2"/>
          <p:cNvSpPr>
            <a:spLocks noGrp="1"/>
          </p:cNvSpPr>
          <p:nvPr>
            <p:ph type="body" idx="1"/>
          </p:nvPr>
        </p:nvSpPr>
        <p:spPr bwMode="auto">
          <a:xfrm>
            <a:off x="900113" y="1052513"/>
            <a:ext cx="7010400" cy="525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defTabSz="914400" eaLnBrk="1">
              <a:spcBef>
                <a:spcPts val="700"/>
              </a:spcBef>
              <a:buFontTx/>
              <a:buChar char="•"/>
              <a:defRPr/>
            </a:pPr>
            <a:endParaRPr lang="en-US" sz="3200" smtClean="0">
              <a:latin typeface="Times New Roman" charset="0"/>
              <a:cs typeface="Times New Roman" charset="0"/>
              <a:sym typeface="Times New Roman" charset="0"/>
            </a:endParaRPr>
          </a:p>
        </p:txBody>
      </p:sp>
      <p:sp>
        <p:nvSpPr>
          <p:cNvPr id="120835" name="AutoShape 3"/>
          <p:cNvSpPr>
            <a:spLocks/>
          </p:cNvSpPr>
          <p:nvPr/>
        </p:nvSpPr>
        <p:spPr bwMode="auto">
          <a:xfrm>
            <a:off x="609600" y="1052513"/>
            <a:ext cx="8139113" cy="56165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
        <p:nvSpPr>
          <p:cNvPr id="120836" name="AutoShape 4"/>
          <p:cNvSpPr>
            <a:spLocks/>
          </p:cNvSpPr>
          <p:nvPr/>
        </p:nvSpPr>
        <p:spPr bwMode="auto">
          <a:xfrm>
            <a:off x="3924300" y="1628775"/>
            <a:ext cx="1655763"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Imagery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37" name="AutoShape 5"/>
          <p:cNvSpPr>
            <a:spLocks/>
          </p:cNvSpPr>
          <p:nvPr/>
        </p:nvSpPr>
        <p:spPr bwMode="auto">
          <a:xfrm>
            <a:off x="1116013" y="2482850"/>
            <a:ext cx="1800225"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Attention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38" name="AutoShape 6"/>
          <p:cNvSpPr>
            <a:spLocks/>
          </p:cNvSpPr>
          <p:nvPr/>
        </p:nvSpPr>
        <p:spPr bwMode="auto">
          <a:xfrm>
            <a:off x="6588125" y="2565400"/>
            <a:ext cx="1655763"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Reasoning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39" name="AutoShape 7"/>
          <p:cNvSpPr>
            <a:spLocks/>
          </p:cNvSpPr>
          <p:nvPr/>
        </p:nvSpPr>
        <p:spPr bwMode="auto">
          <a:xfrm>
            <a:off x="1187450" y="4354513"/>
            <a:ext cx="1439863"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Feeling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0" name="AutoShape 8"/>
          <p:cNvSpPr>
            <a:spLocks/>
          </p:cNvSpPr>
          <p:nvPr/>
        </p:nvSpPr>
        <p:spPr bwMode="auto">
          <a:xfrm>
            <a:off x="6659563" y="4365625"/>
            <a:ext cx="165735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Behaviour</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1" name="AutoShape 9"/>
          <p:cNvSpPr>
            <a:spLocks/>
          </p:cNvSpPr>
          <p:nvPr/>
        </p:nvSpPr>
        <p:spPr bwMode="auto">
          <a:xfrm>
            <a:off x="3995738" y="5661025"/>
            <a:ext cx="1368425"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Sensory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2" name="AutoShape 10"/>
          <p:cNvSpPr>
            <a:spLocks/>
          </p:cNvSpPr>
          <p:nvPr/>
        </p:nvSpPr>
        <p:spPr bwMode="auto">
          <a:xfrm>
            <a:off x="2195513" y="2133600"/>
            <a:ext cx="4606925" cy="33813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CC"/>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
        <p:nvSpPr>
          <p:cNvPr id="120843" name="AutoShape 11"/>
          <p:cNvSpPr>
            <a:spLocks/>
          </p:cNvSpPr>
          <p:nvPr/>
        </p:nvSpPr>
        <p:spPr bwMode="auto">
          <a:xfrm>
            <a:off x="2268538" y="3500438"/>
            <a:ext cx="1222375" cy="614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Care for well-being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4" name="AutoShape 12"/>
          <p:cNvSpPr>
            <a:spLocks/>
          </p:cNvSpPr>
          <p:nvPr/>
        </p:nvSpPr>
        <p:spPr bwMode="auto">
          <a:xfrm>
            <a:off x="2627313" y="2781300"/>
            <a:ext cx="1368425"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Sensitivity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5" name="AutoShape 13"/>
          <p:cNvSpPr>
            <a:spLocks/>
          </p:cNvSpPr>
          <p:nvPr/>
        </p:nvSpPr>
        <p:spPr bwMode="auto">
          <a:xfrm>
            <a:off x="5003800" y="2708275"/>
            <a:ext cx="1512888"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Sympathy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6" name="AutoShape 14"/>
          <p:cNvSpPr>
            <a:spLocks/>
          </p:cNvSpPr>
          <p:nvPr/>
        </p:nvSpPr>
        <p:spPr bwMode="auto">
          <a:xfrm>
            <a:off x="5508625" y="3357563"/>
            <a:ext cx="1222375" cy="614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Distress tolerance</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7" name="AutoShape 15"/>
          <p:cNvSpPr>
            <a:spLocks/>
          </p:cNvSpPr>
          <p:nvPr/>
        </p:nvSpPr>
        <p:spPr bwMode="auto">
          <a:xfrm>
            <a:off x="5148263" y="4437063"/>
            <a:ext cx="1295400"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Empathy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8" name="AutoShape 16"/>
          <p:cNvSpPr>
            <a:spLocks/>
          </p:cNvSpPr>
          <p:nvPr/>
        </p:nvSpPr>
        <p:spPr bwMode="auto">
          <a:xfrm>
            <a:off x="2700338" y="4508500"/>
            <a:ext cx="194310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Non-Judgement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49" name="AutoShape 17"/>
          <p:cNvSpPr>
            <a:spLocks/>
          </p:cNvSpPr>
          <p:nvPr/>
        </p:nvSpPr>
        <p:spPr bwMode="auto">
          <a:xfrm>
            <a:off x="3563938" y="3140075"/>
            <a:ext cx="1870075" cy="1223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
        <p:nvSpPr>
          <p:cNvPr id="120850" name="AutoShape 18"/>
          <p:cNvSpPr>
            <a:spLocks/>
          </p:cNvSpPr>
          <p:nvPr/>
        </p:nvSpPr>
        <p:spPr bwMode="auto">
          <a:xfrm>
            <a:off x="3635375" y="3429000"/>
            <a:ext cx="187325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i="1">
                <a:solidFill>
                  <a:srgbClr val="FF33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Compassion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51" name="AutoShape 19"/>
          <p:cNvSpPr>
            <a:spLocks/>
          </p:cNvSpPr>
          <p:nvPr/>
        </p:nvSpPr>
        <p:spPr bwMode="auto">
          <a:xfrm>
            <a:off x="3563938" y="2349500"/>
            <a:ext cx="2087562"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Imprint MT Shadow" charset="0"/>
                <a:ea typeface="ＭＳ Ｐゴシック" charset="0"/>
                <a:cs typeface="Imprint MT Shadow" charset="0"/>
                <a:sym typeface="Imprint MT Shadow" charset="0"/>
              </a:rPr>
              <a:t>ATTRIBUTES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52" name="AutoShape 20"/>
          <p:cNvSpPr>
            <a:spLocks/>
          </p:cNvSpPr>
          <p:nvPr/>
        </p:nvSpPr>
        <p:spPr bwMode="auto">
          <a:xfrm>
            <a:off x="3419475" y="1268413"/>
            <a:ext cx="2736850" cy="357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Imprint MT Shadow" charset="0"/>
                <a:ea typeface="ＭＳ Ｐゴシック" charset="0"/>
                <a:cs typeface="Imprint MT Shadow" charset="0"/>
                <a:sym typeface="Imprint MT Shadow" charset="0"/>
              </a:rPr>
              <a:t>SKILLS -TRAINING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53" name="AutoShape 21"/>
          <p:cNvSpPr>
            <a:spLocks/>
          </p:cNvSpPr>
          <p:nvPr/>
        </p:nvSpPr>
        <p:spPr bwMode="auto">
          <a:xfrm>
            <a:off x="468313" y="1474788"/>
            <a:ext cx="1511300"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54" name="AutoShape 22"/>
          <p:cNvSpPr>
            <a:spLocks/>
          </p:cNvSpPr>
          <p:nvPr/>
        </p:nvSpPr>
        <p:spPr bwMode="auto">
          <a:xfrm>
            <a:off x="250825" y="6083300"/>
            <a:ext cx="144145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55" name="AutoShape 23"/>
          <p:cNvSpPr>
            <a:spLocks/>
          </p:cNvSpPr>
          <p:nvPr/>
        </p:nvSpPr>
        <p:spPr bwMode="auto">
          <a:xfrm>
            <a:off x="7308850" y="1330325"/>
            <a:ext cx="1439863"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20856" name="AutoShape 24"/>
          <p:cNvSpPr>
            <a:spLocks/>
          </p:cNvSpPr>
          <p:nvPr/>
        </p:nvSpPr>
        <p:spPr bwMode="auto">
          <a:xfrm>
            <a:off x="7235825" y="6154738"/>
            <a:ext cx="1908175"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3655544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850"/>
                                        </p:tgtEl>
                                        <p:attrNameLst>
                                          <p:attrName>style.visibility</p:attrName>
                                        </p:attrNameLst>
                                      </p:cBhvr>
                                      <p:to>
                                        <p:strVal val="visible"/>
                                      </p:to>
                                    </p:set>
                                    <p:anim calcmode="lin" valueType="num">
                                      <p:cBhvr additive="base">
                                        <p:cTn id="7" dur="500" fill="hold"/>
                                        <p:tgtEl>
                                          <p:spTgt spid="120850"/>
                                        </p:tgtEl>
                                        <p:attrNameLst>
                                          <p:attrName>ppt_x</p:attrName>
                                        </p:attrNameLst>
                                      </p:cBhvr>
                                      <p:tavLst>
                                        <p:tav tm="0">
                                          <p:val>
                                            <p:strVal val="#ppt_x"/>
                                          </p:val>
                                        </p:tav>
                                        <p:tav tm="100000">
                                          <p:val>
                                            <p:strVal val="#ppt_x"/>
                                          </p:val>
                                        </p:tav>
                                      </p:tavLst>
                                    </p:anim>
                                    <p:anim calcmode="lin" valueType="num">
                                      <p:cBhvr additive="base">
                                        <p:cTn id="8" dur="500" fill="hold"/>
                                        <p:tgtEl>
                                          <p:spTgt spid="1208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0844"/>
                                        </p:tgtEl>
                                        <p:attrNameLst>
                                          <p:attrName>style.visibility</p:attrName>
                                        </p:attrNameLst>
                                      </p:cBhvr>
                                      <p:to>
                                        <p:strVal val="visible"/>
                                      </p:to>
                                    </p:set>
                                    <p:anim calcmode="lin" valueType="num">
                                      <p:cBhvr additive="base">
                                        <p:cTn id="13" dur="500" fill="hold"/>
                                        <p:tgtEl>
                                          <p:spTgt spid="120844"/>
                                        </p:tgtEl>
                                        <p:attrNameLst>
                                          <p:attrName>ppt_x</p:attrName>
                                        </p:attrNameLst>
                                      </p:cBhvr>
                                      <p:tavLst>
                                        <p:tav tm="0">
                                          <p:val>
                                            <p:strVal val="#ppt_x"/>
                                          </p:val>
                                        </p:tav>
                                        <p:tav tm="100000">
                                          <p:val>
                                            <p:strVal val="#ppt_x"/>
                                          </p:val>
                                        </p:tav>
                                      </p:tavLst>
                                    </p:anim>
                                    <p:anim calcmode="lin" valueType="num">
                                      <p:cBhvr additive="base">
                                        <p:cTn id="14" dur="500" fill="hold"/>
                                        <p:tgtEl>
                                          <p:spTgt spid="12084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20851"/>
                                        </p:tgtEl>
                                        <p:attrNameLst>
                                          <p:attrName>style.visibility</p:attrName>
                                        </p:attrNameLst>
                                      </p:cBhvr>
                                      <p:to>
                                        <p:strVal val="visible"/>
                                      </p:to>
                                    </p:set>
                                    <p:anim calcmode="lin" valueType="num">
                                      <p:cBhvr additive="base">
                                        <p:cTn id="18" dur="500" fill="hold"/>
                                        <p:tgtEl>
                                          <p:spTgt spid="120851"/>
                                        </p:tgtEl>
                                        <p:attrNameLst>
                                          <p:attrName>ppt_x</p:attrName>
                                        </p:attrNameLst>
                                      </p:cBhvr>
                                      <p:tavLst>
                                        <p:tav tm="0">
                                          <p:val>
                                            <p:strVal val="#ppt_x"/>
                                          </p:val>
                                        </p:tav>
                                        <p:tav tm="100000">
                                          <p:val>
                                            <p:strVal val="#ppt_x"/>
                                          </p:val>
                                        </p:tav>
                                      </p:tavLst>
                                    </p:anim>
                                    <p:anim calcmode="lin" valueType="num">
                                      <p:cBhvr additive="base">
                                        <p:cTn id="19" dur="500" fill="hold"/>
                                        <p:tgtEl>
                                          <p:spTgt spid="120851"/>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20845"/>
                                        </p:tgtEl>
                                        <p:attrNameLst>
                                          <p:attrName>style.visibility</p:attrName>
                                        </p:attrNameLst>
                                      </p:cBhvr>
                                      <p:to>
                                        <p:strVal val="visible"/>
                                      </p:to>
                                    </p:set>
                                    <p:anim calcmode="lin" valueType="num">
                                      <p:cBhvr additive="base">
                                        <p:cTn id="23" dur="500" fill="hold"/>
                                        <p:tgtEl>
                                          <p:spTgt spid="120845"/>
                                        </p:tgtEl>
                                        <p:attrNameLst>
                                          <p:attrName>ppt_x</p:attrName>
                                        </p:attrNameLst>
                                      </p:cBhvr>
                                      <p:tavLst>
                                        <p:tav tm="0">
                                          <p:val>
                                            <p:strVal val="#ppt_x"/>
                                          </p:val>
                                        </p:tav>
                                        <p:tav tm="100000">
                                          <p:val>
                                            <p:strVal val="#ppt_x"/>
                                          </p:val>
                                        </p:tav>
                                      </p:tavLst>
                                    </p:anim>
                                    <p:anim calcmode="lin" valueType="num">
                                      <p:cBhvr additive="base">
                                        <p:cTn id="24" dur="500" fill="hold"/>
                                        <p:tgtEl>
                                          <p:spTgt spid="120845"/>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20846"/>
                                        </p:tgtEl>
                                        <p:attrNameLst>
                                          <p:attrName>style.visibility</p:attrName>
                                        </p:attrNameLst>
                                      </p:cBhvr>
                                      <p:to>
                                        <p:strVal val="visible"/>
                                      </p:to>
                                    </p:set>
                                    <p:anim calcmode="lin" valueType="num">
                                      <p:cBhvr additive="base">
                                        <p:cTn id="28" dur="500" fill="hold"/>
                                        <p:tgtEl>
                                          <p:spTgt spid="120846"/>
                                        </p:tgtEl>
                                        <p:attrNameLst>
                                          <p:attrName>ppt_x</p:attrName>
                                        </p:attrNameLst>
                                      </p:cBhvr>
                                      <p:tavLst>
                                        <p:tav tm="0">
                                          <p:val>
                                            <p:strVal val="#ppt_x"/>
                                          </p:val>
                                        </p:tav>
                                        <p:tav tm="100000">
                                          <p:val>
                                            <p:strVal val="#ppt_x"/>
                                          </p:val>
                                        </p:tav>
                                      </p:tavLst>
                                    </p:anim>
                                    <p:anim calcmode="lin" valueType="num">
                                      <p:cBhvr additive="base">
                                        <p:cTn id="29" dur="500" fill="hold"/>
                                        <p:tgtEl>
                                          <p:spTgt spid="120846"/>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120847"/>
                                        </p:tgtEl>
                                        <p:attrNameLst>
                                          <p:attrName>style.visibility</p:attrName>
                                        </p:attrNameLst>
                                      </p:cBhvr>
                                      <p:to>
                                        <p:strVal val="visible"/>
                                      </p:to>
                                    </p:set>
                                    <p:anim calcmode="lin" valueType="num">
                                      <p:cBhvr additive="base">
                                        <p:cTn id="33" dur="500" fill="hold"/>
                                        <p:tgtEl>
                                          <p:spTgt spid="120847"/>
                                        </p:tgtEl>
                                        <p:attrNameLst>
                                          <p:attrName>ppt_x</p:attrName>
                                        </p:attrNameLst>
                                      </p:cBhvr>
                                      <p:tavLst>
                                        <p:tav tm="0">
                                          <p:val>
                                            <p:strVal val="#ppt_x"/>
                                          </p:val>
                                        </p:tav>
                                        <p:tav tm="100000">
                                          <p:val>
                                            <p:strVal val="#ppt_x"/>
                                          </p:val>
                                        </p:tav>
                                      </p:tavLst>
                                    </p:anim>
                                    <p:anim calcmode="lin" valueType="num">
                                      <p:cBhvr additive="base">
                                        <p:cTn id="34" dur="500" fill="hold"/>
                                        <p:tgtEl>
                                          <p:spTgt spid="120847"/>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120843"/>
                                        </p:tgtEl>
                                        <p:attrNameLst>
                                          <p:attrName>style.visibility</p:attrName>
                                        </p:attrNameLst>
                                      </p:cBhvr>
                                      <p:to>
                                        <p:strVal val="visible"/>
                                      </p:to>
                                    </p:set>
                                    <p:anim calcmode="lin" valueType="num">
                                      <p:cBhvr additive="base">
                                        <p:cTn id="38" dur="500" fill="hold"/>
                                        <p:tgtEl>
                                          <p:spTgt spid="120843"/>
                                        </p:tgtEl>
                                        <p:attrNameLst>
                                          <p:attrName>ppt_x</p:attrName>
                                        </p:attrNameLst>
                                      </p:cBhvr>
                                      <p:tavLst>
                                        <p:tav tm="0">
                                          <p:val>
                                            <p:strVal val="#ppt_x"/>
                                          </p:val>
                                        </p:tav>
                                        <p:tav tm="100000">
                                          <p:val>
                                            <p:strVal val="#ppt_x"/>
                                          </p:val>
                                        </p:tav>
                                      </p:tavLst>
                                    </p:anim>
                                    <p:anim calcmode="lin" valueType="num">
                                      <p:cBhvr additive="base">
                                        <p:cTn id="39" dur="500" fill="hold"/>
                                        <p:tgtEl>
                                          <p:spTgt spid="120843"/>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120848"/>
                                        </p:tgtEl>
                                        <p:attrNameLst>
                                          <p:attrName>style.visibility</p:attrName>
                                        </p:attrNameLst>
                                      </p:cBhvr>
                                      <p:to>
                                        <p:strVal val="visible"/>
                                      </p:to>
                                    </p:set>
                                    <p:anim calcmode="lin" valueType="num">
                                      <p:cBhvr additive="base">
                                        <p:cTn id="43" dur="500" fill="hold"/>
                                        <p:tgtEl>
                                          <p:spTgt spid="120848"/>
                                        </p:tgtEl>
                                        <p:attrNameLst>
                                          <p:attrName>ppt_x</p:attrName>
                                        </p:attrNameLst>
                                      </p:cBhvr>
                                      <p:tavLst>
                                        <p:tav tm="0">
                                          <p:val>
                                            <p:strVal val="#ppt_x"/>
                                          </p:val>
                                        </p:tav>
                                        <p:tav tm="100000">
                                          <p:val>
                                            <p:strVal val="#ppt_x"/>
                                          </p:val>
                                        </p:tav>
                                      </p:tavLst>
                                    </p:anim>
                                    <p:anim calcmode="lin" valueType="num">
                                      <p:cBhvr additive="base">
                                        <p:cTn id="44" dur="500" fill="hold"/>
                                        <p:tgtEl>
                                          <p:spTgt spid="12084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0853"/>
                                        </p:tgtEl>
                                        <p:attrNameLst>
                                          <p:attrName>style.visibility</p:attrName>
                                        </p:attrNameLst>
                                      </p:cBhvr>
                                      <p:to>
                                        <p:strVal val="visible"/>
                                      </p:to>
                                    </p:set>
                                    <p:anim calcmode="lin" valueType="num">
                                      <p:cBhvr additive="base">
                                        <p:cTn id="49" dur="500" fill="hold"/>
                                        <p:tgtEl>
                                          <p:spTgt spid="120853"/>
                                        </p:tgtEl>
                                        <p:attrNameLst>
                                          <p:attrName>ppt_x</p:attrName>
                                        </p:attrNameLst>
                                      </p:cBhvr>
                                      <p:tavLst>
                                        <p:tav tm="0">
                                          <p:val>
                                            <p:strVal val="#ppt_x"/>
                                          </p:val>
                                        </p:tav>
                                        <p:tav tm="100000">
                                          <p:val>
                                            <p:strVal val="#ppt_x"/>
                                          </p:val>
                                        </p:tav>
                                      </p:tavLst>
                                    </p:anim>
                                    <p:anim calcmode="lin" valueType="num">
                                      <p:cBhvr additive="base">
                                        <p:cTn id="50" dur="500" fill="hold"/>
                                        <p:tgtEl>
                                          <p:spTgt spid="120853"/>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120855"/>
                                        </p:tgtEl>
                                        <p:attrNameLst>
                                          <p:attrName>style.visibility</p:attrName>
                                        </p:attrNameLst>
                                      </p:cBhvr>
                                      <p:to>
                                        <p:strVal val="visible"/>
                                      </p:to>
                                    </p:set>
                                    <p:anim calcmode="lin" valueType="num">
                                      <p:cBhvr additive="base">
                                        <p:cTn id="54" dur="500" fill="hold"/>
                                        <p:tgtEl>
                                          <p:spTgt spid="120855"/>
                                        </p:tgtEl>
                                        <p:attrNameLst>
                                          <p:attrName>ppt_x</p:attrName>
                                        </p:attrNameLst>
                                      </p:cBhvr>
                                      <p:tavLst>
                                        <p:tav tm="0">
                                          <p:val>
                                            <p:strVal val="#ppt_x"/>
                                          </p:val>
                                        </p:tav>
                                        <p:tav tm="100000">
                                          <p:val>
                                            <p:strVal val="#ppt_x"/>
                                          </p:val>
                                        </p:tav>
                                      </p:tavLst>
                                    </p:anim>
                                    <p:anim calcmode="lin" valueType="num">
                                      <p:cBhvr additive="base">
                                        <p:cTn id="55" dur="500" fill="hold"/>
                                        <p:tgtEl>
                                          <p:spTgt spid="120855"/>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1000"/>
                            </p:stCondLst>
                            <p:childTnLst>
                              <p:par>
                                <p:cTn id="57" presetID="2" presetClass="entr" presetSubtype="4" fill="hold" grpId="0" nodeType="afterEffect">
                                  <p:stCondLst>
                                    <p:cond delay="0"/>
                                  </p:stCondLst>
                                  <p:childTnLst>
                                    <p:set>
                                      <p:cBhvr>
                                        <p:cTn id="58" dur="1" fill="hold">
                                          <p:stCondLst>
                                            <p:cond delay="0"/>
                                          </p:stCondLst>
                                        </p:cTn>
                                        <p:tgtEl>
                                          <p:spTgt spid="120856"/>
                                        </p:tgtEl>
                                        <p:attrNameLst>
                                          <p:attrName>style.visibility</p:attrName>
                                        </p:attrNameLst>
                                      </p:cBhvr>
                                      <p:to>
                                        <p:strVal val="visible"/>
                                      </p:to>
                                    </p:set>
                                    <p:anim calcmode="lin" valueType="num">
                                      <p:cBhvr additive="base">
                                        <p:cTn id="59" dur="500" fill="hold"/>
                                        <p:tgtEl>
                                          <p:spTgt spid="120856"/>
                                        </p:tgtEl>
                                        <p:attrNameLst>
                                          <p:attrName>ppt_x</p:attrName>
                                        </p:attrNameLst>
                                      </p:cBhvr>
                                      <p:tavLst>
                                        <p:tav tm="0">
                                          <p:val>
                                            <p:strVal val="#ppt_x"/>
                                          </p:val>
                                        </p:tav>
                                        <p:tav tm="100000">
                                          <p:val>
                                            <p:strVal val="#ppt_x"/>
                                          </p:val>
                                        </p:tav>
                                      </p:tavLst>
                                    </p:anim>
                                    <p:anim calcmode="lin" valueType="num">
                                      <p:cBhvr additive="base">
                                        <p:cTn id="60" dur="500" fill="hold"/>
                                        <p:tgtEl>
                                          <p:spTgt spid="120856"/>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1500"/>
                            </p:stCondLst>
                            <p:childTnLst>
                              <p:par>
                                <p:cTn id="62" presetID="2" presetClass="entr" presetSubtype="4" fill="hold" grpId="0" nodeType="afterEffect">
                                  <p:stCondLst>
                                    <p:cond delay="0"/>
                                  </p:stCondLst>
                                  <p:childTnLst>
                                    <p:set>
                                      <p:cBhvr>
                                        <p:cTn id="63" dur="1" fill="hold">
                                          <p:stCondLst>
                                            <p:cond delay="0"/>
                                          </p:stCondLst>
                                        </p:cTn>
                                        <p:tgtEl>
                                          <p:spTgt spid="120854"/>
                                        </p:tgtEl>
                                        <p:attrNameLst>
                                          <p:attrName>style.visibility</p:attrName>
                                        </p:attrNameLst>
                                      </p:cBhvr>
                                      <p:to>
                                        <p:strVal val="visible"/>
                                      </p:to>
                                    </p:set>
                                    <p:anim calcmode="lin" valueType="num">
                                      <p:cBhvr additive="base">
                                        <p:cTn id="64" dur="500" fill="hold"/>
                                        <p:tgtEl>
                                          <p:spTgt spid="120854"/>
                                        </p:tgtEl>
                                        <p:attrNameLst>
                                          <p:attrName>ppt_x</p:attrName>
                                        </p:attrNameLst>
                                      </p:cBhvr>
                                      <p:tavLst>
                                        <p:tav tm="0">
                                          <p:val>
                                            <p:strVal val="#ppt_x"/>
                                          </p:val>
                                        </p:tav>
                                        <p:tav tm="100000">
                                          <p:val>
                                            <p:strVal val="#ppt_x"/>
                                          </p:val>
                                        </p:tav>
                                      </p:tavLst>
                                    </p:anim>
                                    <p:anim calcmode="lin" valueType="num">
                                      <p:cBhvr additive="base">
                                        <p:cTn id="65" dur="500" fill="hold"/>
                                        <p:tgtEl>
                                          <p:spTgt spid="120854"/>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20837"/>
                                        </p:tgtEl>
                                        <p:attrNameLst>
                                          <p:attrName>style.visibility</p:attrName>
                                        </p:attrNameLst>
                                      </p:cBhvr>
                                      <p:to>
                                        <p:strVal val="visible"/>
                                      </p:to>
                                    </p:set>
                                    <p:anim calcmode="lin" valueType="num">
                                      <p:cBhvr additive="base">
                                        <p:cTn id="70" dur="500" fill="hold"/>
                                        <p:tgtEl>
                                          <p:spTgt spid="120837"/>
                                        </p:tgtEl>
                                        <p:attrNameLst>
                                          <p:attrName>ppt_x</p:attrName>
                                        </p:attrNameLst>
                                      </p:cBhvr>
                                      <p:tavLst>
                                        <p:tav tm="0">
                                          <p:val>
                                            <p:strVal val="#ppt_x"/>
                                          </p:val>
                                        </p:tav>
                                        <p:tav tm="100000">
                                          <p:val>
                                            <p:strVal val="#ppt_x"/>
                                          </p:val>
                                        </p:tav>
                                      </p:tavLst>
                                    </p:anim>
                                    <p:anim calcmode="lin" valueType="num">
                                      <p:cBhvr additive="base">
                                        <p:cTn id="71" dur="500" fill="hold"/>
                                        <p:tgtEl>
                                          <p:spTgt spid="120837"/>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20838"/>
                                        </p:tgtEl>
                                        <p:attrNameLst>
                                          <p:attrName>style.visibility</p:attrName>
                                        </p:attrNameLst>
                                      </p:cBhvr>
                                      <p:to>
                                        <p:strVal val="visible"/>
                                      </p:to>
                                    </p:set>
                                    <p:anim calcmode="lin" valueType="num">
                                      <p:cBhvr additive="base">
                                        <p:cTn id="76" dur="500" fill="hold"/>
                                        <p:tgtEl>
                                          <p:spTgt spid="120838"/>
                                        </p:tgtEl>
                                        <p:attrNameLst>
                                          <p:attrName>ppt_x</p:attrName>
                                        </p:attrNameLst>
                                      </p:cBhvr>
                                      <p:tavLst>
                                        <p:tav tm="0">
                                          <p:val>
                                            <p:strVal val="#ppt_x"/>
                                          </p:val>
                                        </p:tav>
                                        <p:tav tm="100000">
                                          <p:val>
                                            <p:strVal val="#ppt_x"/>
                                          </p:val>
                                        </p:tav>
                                      </p:tavLst>
                                    </p:anim>
                                    <p:anim calcmode="lin" valueType="num">
                                      <p:cBhvr additive="base">
                                        <p:cTn id="77" dur="500" fill="hold"/>
                                        <p:tgtEl>
                                          <p:spTgt spid="120838"/>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0839"/>
                                        </p:tgtEl>
                                        <p:attrNameLst>
                                          <p:attrName>style.visibility</p:attrName>
                                        </p:attrNameLst>
                                      </p:cBhvr>
                                      <p:to>
                                        <p:strVal val="visible"/>
                                      </p:to>
                                    </p:set>
                                    <p:anim calcmode="lin" valueType="num">
                                      <p:cBhvr additive="base">
                                        <p:cTn id="82" dur="500" fill="hold"/>
                                        <p:tgtEl>
                                          <p:spTgt spid="120839"/>
                                        </p:tgtEl>
                                        <p:attrNameLst>
                                          <p:attrName>ppt_x</p:attrName>
                                        </p:attrNameLst>
                                      </p:cBhvr>
                                      <p:tavLst>
                                        <p:tav tm="0">
                                          <p:val>
                                            <p:strVal val="#ppt_x"/>
                                          </p:val>
                                        </p:tav>
                                        <p:tav tm="100000">
                                          <p:val>
                                            <p:strVal val="#ppt_x"/>
                                          </p:val>
                                        </p:tav>
                                      </p:tavLst>
                                    </p:anim>
                                    <p:anim calcmode="lin" valueType="num">
                                      <p:cBhvr additive="base">
                                        <p:cTn id="83" dur="500" fill="hold"/>
                                        <p:tgtEl>
                                          <p:spTgt spid="120839"/>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20840"/>
                                        </p:tgtEl>
                                        <p:attrNameLst>
                                          <p:attrName>style.visibility</p:attrName>
                                        </p:attrNameLst>
                                      </p:cBhvr>
                                      <p:to>
                                        <p:strVal val="visible"/>
                                      </p:to>
                                    </p:set>
                                    <p:anim calcmode="lin" valueType="num">
                                      <p:cBhvr additive="base">
                                        <p:cTn id="88" dur="500" fill="hold"/>
                                        <p:tgtEl>
                                          <p:spTgt spid="120840"/>
                                        </p:tgtEl>
                                        <p:attrNameLst>
                                          <p:attrName>ppt_x</p:attrName>
                                        </p:attrNameLst>
                                      </p:cBhvr>
                                      <p:tavLst>
                                        <p:tav tm="0">
                                          <p:val>
                                            <p:strVal val="#ppt_x"/>
                                          </p:val>
                                        </p:tav>
                                        <p:tav tm="100000">
                                          <p:val>
                                            <p:strVal val="#ppt_x"/>
                                          </p:val>
                                        </p:tav>
                                      </p:tavLst>
                                    </p:anim>
                                    <p:anim calcmode="lin" valueType="num">
                                      <p:cBhvr additive="base">
                                        <p:cTn id="89" dur="500" fill="hold"/>
                                        <p:tgtEl>
                                          <p:spTgt spid="120840"/>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20836"/>
                                        </p:tgtEl>
                                        <p:attrNameLst>
                                          <p:attrName>style.visibility</p:attrName>
                                        </p:attrNameLst>
                                      </p:cBhvr>
                                      <p:to>
                                        <p:strVal val="visible"/>
                                      </p:to>
                                    </p:set>
                                    <p:anim calcmode="lin" valueType="num">
                                      <p:cBhvr additive="base">
                                        <p:cTn id="94" dur="500" fill="hold"/>
                                        <p:tgtEl>
                                          <p:spTgt spid="120836"/>
                                        </p:tgtEl>
                                        <p:attrNameLst>
                                          <p:attrName>ppt_x</p:attrName>
                                        </p:attrNameLst>
                                      </p:cBhvr>
                                      <p:tavLst>
                                        <p:tav tm="0">
                                          <p:val>
                                            <p:strVal val="#ppt_x"/>
                                          </p:val>
                                        </p:tav>
                                        <p:tav tm="100000">
                                          <p:val>
                                            <p:strVal val="#ppt_x"/>
                                          </p:val>
                                        </p:tav>
                                      </p:tavLst>
                                    </p:anim>
                                    <p:anim calcmode="lin" valueType="num">
                                      <p:cBhvr additive="base">
                                        <p:cTn id="95" dur="500" fill="hold"/>
                                        <p:tgtEl>
                                          <p:spTgt spid="120836"/>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20841"/>
                                        </p:tgtEl>
                                        <p:attrNameLst>
                                          <p:attrName>style.visibility</p:attrName>
                                        </p:attrNameLst>
                                      </p:cBhvr>
                                      <p:to>
                                        <p:strVal val="visible"/>
                                      </p:to>
                                    </p:set>
                                    <p:anim calcmode="lin" valueType="num">
                                      <p:cBhvr additive="base">
                                        <p:cTn id="100" dur="500" fill="hold"/>
                                        <p:tgtEl>
                                          <p:spTgt spid="120841"/>
                                        </p:tgtEl>
                                        <p:attrNameLst>
                                          <p:attrName>ppt_x</p:attrName>
                                        </p:attrNameLst>
                                      </p:cBhvr>
                                      <p:tavLst>
                                        <p:tav tm="0">
                                          <p:val>
                                            <p:strVal val="#ppt_x"/>
                                          </p:val>
                                        </p:tav>
                                        <p:tav tm="100000">
                                          <p:val>
                                            <p:strVal val="#ppt_x"/>
                                          </p:val>
                                        </p:tav>
                                      </p:tavLst>
                                    </p:anim>
                                    <p:anim calcmode="lin" valueType="num">
                                      <p:cBhvr additive="base">
                                        <p:cTn id="101" dur="500" fill="hold"/>
                                        <p:tgtEl>
                                          <p:spTgt spid="1208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utoUpdateAnimBg="0"/>
      <p:bldP spid="120837" grpId="0" autoUpdateAnimBg="0"/>
      <p:bldP spid="120838" grpId="0" autoUpdateAnimBg="0"/>
      <p:bldP spid="120839" grpId="0" autoUpdateAnimBg="0"/>
      <p:bldP spid="120840" grpId="0" autoUpdateAnimBg="0"/>
      <p:bldP spid="120841" grpId="0" autoUpdateAnimBg="0"/>
      <p:bldP spid="120843" grpId="0" autoUpdateAnimBg="0"/>
      <p:bldP spid="120844" grpId="0" autoUpdateAnimBg="0"/>
      <p:bldP spid="120845" grpId="0" autoUpdateAnimBg="0"/>
      <p:bldP spid="120846" grpId="0" autoUpdateAnimBg="0"/>
      <p:bldP spid="120847" grpId="0" autoUpdateAnimBg="0"/>
      <p:bldP spid="120848" grpId="0" autoUpdateAnimBg="0"/>
      <p:bldP spid="120850" grpId="0" autoUpdateAnimBg="0"/>
      <p:bldP spid="120851" grpId="0" autoUpdateAnimBg="0"/>
      <p:bldP spid="120853" grpId="0" autoUpdateAnimBg="0"/>
      <p:bldP spid="120854" grpId="0" autoUpdateAnimBg="0"/>
      <p:bldP spid="120855" grpId="0" autoUpdateAnimBg="0"/>
      <p:bldP spid="120856"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AutoShape 1"/>
          <p:cNvSpPr>
            <a:spLocks/>
          </p:cNvSpPr>
          <p:nvPr/>
        </p:nvSpPr>
        <p:spPr bwMode="auto">
          <a:xfrm>
            <a:off x="709613" y="4456113"/>
            <a:ext cx="2133600" cy="371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Non-Judgment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33122" name="AutoShape 2"/>
          <p:cNvSpPr>
            <a:spLocks/>
          </p:cNvSpPr>
          <p:nvPr/>
        </p:nvSpPr>
        <p:spPr bwMode="auto">
          <a:xfrm>
            <a:off x="6729413" y="4379913"/>
            <a:ext cx="2286000" cy="955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Commitment to Compassionate Behavior</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33123" name="AutoShape 3"/>
          <p:cNvSpPr>
            <a:spLocks/>
          </p:cNvSpPr>
          <p:nvPr/>
        </p:nvSpPr>
        <p:spPr bwMode="auto">
          <a:xfrm rot="5400000">
            <a:off x="2843213" y="1941513"/>
            <a:ext cx="3810000" cy="381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19" y="0"/>
                </a:moveTo>
                <a:lnTo>
                  <a:pt x="0" y="10800"/>
                </a:lnTo>
                <a:lnTo>
                  <a:pt x="5319" y="21600"/>
                </a:lnTo>
                <a:lnTo>
                  <a:pt x="16281" y="21600"/>
                </a:lnTo>
                <a:lnTo>
                  <a:pt x="21600" y="10800"/>
                </a:lnTo>
                <a:lnTo>
                  <a:pt x="16281" y="0"/>
                </a:lnTo>
                <a:close/>
              </a:path>
            </a:pathLst>
          </a:custGeom>
          <a:noFill/>
          <a:ln w="25400" cap="rnd" cmpd="sng">
            <a:solidFill>
              <a:srgbClr val="FFFF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33124" name="AutoShape 4"/>
          <p:cNvSpPr>
            <a:spLocks/>
          </p:cNvSpPr>
          <p:nvPr/>
        </p:nvSpPr>
        <p:spPr bwMode="auto">
          <a:xfrm>
            <a:off x="3429000" y="3505200"/>
            <a:ext cx="2643188" cy="614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000"/>
              </a:spcBef>
              <a:defRPr/>
            </a:pPr>
            <a:r>
              <a:rPr lang="en-US" sz="1800" dirty="0">
                <a:solidFill>
                  <a:srgbClr val="FFFFFF"/>
                </a:solidFill>
                <a:latin typeface="Times New Roman" charset="0"/>
                <a:ea typeface="ＭＳ Ｐゴシック" charset="0"/>
                <a:cs typeface="Times New Roman" charset="0"/>
                <a:sym typeface="Times New Roman" charset="0"/>
              </a:rPr>
              <a:t>Compassionate Flexibility</a:t>
            </a:r>
            <a:endParaRPr lang="en-US" sz="2400" b="1" dirty="0">
              <a:solidFill>
                <a:srgbClr val="000000"/>
              </a:solidFill>
              <a:latin typeface="Times New Roman" charset="0"/>
              <a:ea typeface="ＭＳ Ｐゴシック" charset="0"/>
              <a:cs typeface="Times New Roman" charset="0"/>
              <a:sym typeface="Times New Roman" charset="0"/>
            </a:endParaRPr>
          </a:p>
        </p:txBody>
      </p:sp>
      <p:sp>
        <p:nvSpPr>
          <p:cNvPr id="133125" name="AutoShape 5"/>
          <p:cNvSpPr>
            <a:spLocks/>
          </p:cNvSpPr>
          <p:nvPr/>
        </p:nvSpPr>
        <p:spPr bwMode="auto">
          <a:xfrm>
            <a:off x="481013" y="2551113"/>
            <a:ext cx="2362200" cy="801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Distress Tolerance</a:t>
            </a:r>
            <a:endParaRPr lang="en-US" sz="2000">
              <a:solidFill>
                <a:srgbClr val="000000"/>
              </a:solidFill>
              <a:latin typeface="Times New Roman" charset="0"/>
              <a:ea typeface="ＭＳ Ｐゴシック" charset="0"/>
              <a:cs typeface="Times New Roman" charset="0"/>
              <a:sym typeface="Times New Roman" charset="0"/>
            </a:endParaRPr>
          </a:p>
        </p:txBody>
      </p:sp>
      <p:sp>
        <p:nvSpPr>
          <p:cNvPr id="133126" name="AutoShape 6"/>
          <p:cNvSpPr>
            <a:spLocks/>
          </p:cNvSpPr>
          <p:nvPr/>
        </p:nvSpPr>
        <p:spPr bwMode="auto">
          <a:xfrm>
            <a:off x="3779838" y="1412875"/>
            <a:ext cx="1981200" cy="371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Sensitivity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33127" name="AutoShape 7"/>
          <p:cNvSpPr>
            <a:spLocks/>
          </p:cNvSpPr>
          <p:nvPr/>
        </p:nvSpPr>
        <p:spPr bwMode="auto">
          <a:xfrm>
            <a:off x="3708400" y="5876925"/>
            <a:ext cx="2133600" cy="815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Sympathy,</a:t>
            </a:r>
          </a:p>
          <a:p>
            <a:pPr algn="ct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Empathy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33128" name="AutoShape 8"/>
          <p:cNvSpPr>
            <a:spLocks/>
          </p:cNvSpPr>
          <p:nvPr/>
        </p:nvSpPr>
        <p:spPr bwMode="auto">
          <a:xfrm>
            <a:off x="6729413" y="2398713"/>
            <a:ext cx="2133600" cy="66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Care For Well-Being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33129" name="AutoShape 9"/>
          <p:cNvSpPr>
            <a:spLocks/>
          </p:cNvSpPr>
          <p:nvPr/>
        </p:nvSpPr>
        <p:spPr bwMode="auto">
          <a:xfrm>
            <a:off x="1042988" y="260350"/>
            <a:ext cx="7239000" cy="666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defRPr/>
            </a:pPr>
            <a:r>
              <a:rPr lang="en-US" sz="4000" b="1">
                <a:solidFill>
                  <a:srgbClr val="FFFF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Compassionate Flexibility</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277247683"/>
      </p:ext>
    </p:extLst>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5" name="Group 1"/>
          <p:cNvGrpSpPr>
            <a:grpSpLocks/>
          </p:cNvGrpSpPr>
          <p:nvPr/>
        </p:nvGrpSpPr>
        <p:grpSpPr bwMode="auto">
          <a:xfrm>
            <a:off x="1760538" y="3995738"/>
            <a:ext cx="4068762" cy="2192337"/>
            <a:chOff x="0" y="0"/>
            <a:chExt cx="4068763" cy="2190894"/>
          </a:xfrm>
        </p:grpSpPr>
        <p:sp>
          <p:nvSpPr>
            <p:cNvPr id="139266" name="AutoShape 2"/>
            <p:cNvSpPr>
              <a:spLocks/>
            </p:cNvSpPr>
            <p:nvPr/>
          </p:nvSpPr>
          <p:spPr bwMode="auto">
            <a:xfrm>
              <a:off x="2438401" y="1437328"/>
              <a:ext cx="152400" cy="152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39267" name="AutoShape 3"/>
            <p:cNvSpPr>
              <a:spLocks/>
            </p:cNvSpPr>
            <p:nvPr/>
          </p:nvSpPr>
          <p:spPr bwMode="auto">
            <a:xfrm rot="14507659">
              <a:off x="1439470" y="-85653"/>
              <a:ext cx="1219983" cy="23622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39268" name="AutoShape 4"/>
            <p:cNvSpPr>
              <a:spLocks/>
            </p:cNvSpPr>
            <p:nvPr/>
          </p:nvSpPr>
          <p:spPr bwMode="auto">
            <a:xfrm>
              <a:off x="749300" y="1446847"/>
              <a:ext cx="566737" cy="5663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808080">
                <a:alpha val="36862"/>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39269" name="AutoShape 5"/>
            <p:cNvSpPr>
              <a:spLocks/>
            </p:cNvSpPr>
            <p:nvPr/>
          </p:nvSpPr>
          <p:spPr bwMode="auto">
            <a:xfrm>
              <a:off x="0" y="1578522"/>
              <a:ext cx="1033462" cy="274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r" hangingPunct="0">
                <a:spcBef>
                  <a:spcPts val="700"/>
                </a:spcBef>
                <a:defRPr/>
              </a:pPr>
              <a:r>
                <a:rPr lang="en-US" sz="1200">
                  <a:solidFill>
                    <a:srgbClr val="000000"/>
                  </a:solidFill>
                  <a:latin typeface="Times New Roman" charset="0"/>
                  <a:ea typeface="ＭＳ Ｐゴシック" charset="0"/>
                  <a:cs typeface="Times New Roman" charset="0"/>
                  <a:sym typeface="Times New Roman" charset="0"/>
                </a:rPr>
                <a:t>THEN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39270" name="AutoShape 6"/>
            <p:cNvSpPr>
              <a:spLocks/>
            </p:cNvSpPr>
            <p:nvPr/>
          </p:nvSpPr>
          <p:spPr bwMode="auto">
            <a:xfrm>
              <a:off x="2857501" y="274456"/>
              <a:ext cx="566737" cy="56636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0000">
                <a:alpha val="36862"/>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39271" name="AutoShape 7"/>
            <p:cNvSpPr>
              <a:spLocks/>
            </p:cNvSpPr>
            <p:nvPr/>
          </p:nvSpPr>
          <p:spPr bwMode="auto">
            <a:xfrm>
              <a:off x="3035301" y="269697"/>
              <a:ext cx="1033462" cy="2760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700"/>
                </a:spcBef>
                <a:defRPr/>
              </a:pPr>
              <a:r>
                <a:rPr lang="en-US" sz="1200">
                  <a:solidFill>
                    <a:srgbClr val="FF0000"/>
                  </a:solidFill>
                  <a:latin typeface="Times New Roman" charset="0"/>
                  <a:ea typeface="ＭＳ Ｐゴシック" charset="0"/>
                  <a:cs typeface="Times New Roman" charset="0"/>
                  <a:sym typeface="Times New Roman" charset="0"/>
                </a:rPr>
                <a:t>NOW</a:t>
              </a:r>
              <a:endParaRPr lang="en-US" sz="2400" b="1">
                <a:solidFill>
                  <a:srgbClr val="000000"/>
                </a:solidFill>
                <a:latin typeface="Times New Roman" charset="0"/>
                <a:ea typeface="ＭＳ Ｐゴシック" charset="0"/>
                <a:cs typeface="Times New Roman" charset="0"/>
                <a:sym typeface="Times New Roman" charset="0"/>
              </a:endParaRPr>
            </a:p>
          </p:txBody>
        </p:sp>
      </p:grpSp>
      <p:grpSp>
        <p:nvGrpSpPr>
          <p:cNvPr id="139272" name="Group 8"/>
          <p:cNvGrpSpPr>
            <a:grpSpLocks/>
          </p:cNvGrpSpPr>
          <p:nvPr/>
        </p:nvGrpSpPr>
        <p:grpSpPr bwMode="auto">
          <a:xfrm>
            <a:off x="3873500" y="1992313"/>
            <a:ext cx="1612900" cy="3121025"/>
            <a:chOff x="0" y="-1"/>
            <a:chExt cx="1612900" cy="3120267"/>
          </a:xfrm>
        </p:grpSpPr>
        <p:sp>
          <p:nvSpPr>
            <p:cNvPr id="139273" name="AutoShape 9"/>
            <p:cNvSpPr>
              <a:spLocks/>
            </p:cNvSpPr>
            <p:nvPr/>
          </p:nvSpPr>
          <p:spPr bwMode="auto">
            <a:xfrm>
              <a:off x="38100" y="1125263"/>
              <a:ext cx="152400" cy="1523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000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39274" name="AutoShape 10"/>
            <p:cNvSpPr>
              <a:spLocks/>
            </p:cNvSpPr>
            <p:nvPr/>
          </p:nvSpPr>
          <p:spPr bwMode="auto">
            <a:xfrm>
              <a:off x="88900" y="393603"/>
              <a:ext cx="1219200" cy="236162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8575" cap="flat" cmpd="sng">
              <a:solidFill>
                <a:srgbClr val="0000F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39275" name="AutoShape 11"/>
            <p:cNvSpPr>
              <a:spLocks/>
            </p:cNvSpPr>
            <p:nvPr/>
          </p:nvSpPr>
          <p:spPr bwMode="auto">
            <a:xfrm>
              <a:off x="393700" y="58722"/>
              <a:ext cx="566738" cy="566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808080">
                <a:alpha val="36862"/>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39276" name="AutoShape 12"/>
            <p:cNvSpPr>
              <a:spLocks/>
            </p:cNvSpPr>
            <p:nvPr/>
          </p:nvSpPr>
          <p:spPr bwMode="auto">
            <a:xfrm>
              <a:off x="0" y="-1"/>
              <a:ext cx="1033463" cy="2761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r" hangingPunct="0">
                <a:spcBef>
                  <a:spcPts val="700"/>
                </a:spcBef>
                <a:defRPr/>
              </a:pPr>
              <a:r>
                <a:rPr lang="en-US" sz="1200">
                  <a:solidFill>
                    <a:srgbClr val="000000"/>
                  </a:solidFill>
                  <a:latin typeface="Times New Roman" charset="0"/>
                  <a:ea typeface="ＭＳ Ｐゴシック" charset="0"/>
                  <a:cs typeface="Times New Roman" charset="0"/>
                  <a:sym typeface="Times New Roman" charset="0"/>
                </a:rPr>
                <a:t>YOU</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39277" name="AutoShape 13"/>
            <p:cNvSpPr>
              <a:spLocks/>
            </p:cNvSpPr>
            <p:nvPr/>
          </p:nvSpPr>
          <p:spPr bwMode="auto">
            <a:xfrm>
              <a:off x="427038" y="2531446"/>
              <a:ext cx="566737" cy="566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000FF">
                <a:alpha val="36862"/>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39278" name="AutoShape 14"/>
            <p:cNvSpPr>
              <a:spLocks/>
            </p:cNvSpPr>
            <p:nvPr/>
          </p:nvSpPr>
          <p:spPr bwMode="auto">
            <a:xfrm>
              <a:off x="579438" y="2844108"/>
              <a:ext cx="1033462" cy="2761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700"/>
                </a:spcBef>
                <a:defRPr/>
              </a:pPr>
              <a:r>
                <a:rPr lang="en-US" sz="1200">
                  <a:solidFill>
                    <a:srgbClr val="000000"/>
                  </a:solidFill>
                  <a:latin typeface="Times New Roman" charset="0"/>
                  <a:ea typeface="ＭＳ Ｐゴシック" charset="0"/>
                  <a:cs typeface="Times New Roman" charset="0"/>
                  <a:sym typeface="Times New Roman" charset="0"/>
                </a:rPr>
                <a:t>I</a:t>
              </a:r>
              <a:endParaRPr lang="en-US" sz="2400" b="1">
                <a:solidFill>
                  <a:srgbClr val="000000"/>
                </a:solidFill>
                <a:latin typeface="Times New Roman" charset="0"/>
                <a:ea typeface="ＭＳ Ｐゴシック" charset="0"/>
                <a:cs typeface="Times New Roman" charset="0"/>
                <a:sym typeface="Times New Roman" charset="0"/>
              </a:endParaRPr>
            </a:p>
          </p:txBody>
        </p:sp>
      </p:grpSp>
      <p:grpSp>
        <p:nvGrpSpPr>
          <p:cNvPr id="139279" name="Group 15"/>
          <p:cNvGrpSpPr>
            <a:grpSpLocks/>
          </p:cNvGrpSpPr>
          <p:nvPr/>
        </p:nvGrpSpPr>
        <p:grpSpPr bwMode="auto">
          <a:xfrm>
            <a:off x="3738563" y="3805238"/>
            <a:ext cx="3730625" cy="2230437"/>
            <a:chOff x="0" y="0"/>
            <a:chExt cx="3730625" cy="2230488"/>
          </a:xfrm>
        </p:grpSpPr>
        <p:sp>
          <p:nvSpPr>
            <p:cNvPr id="139280" name="AutoShape 16"/>
            <p:cNvSpPr>
              <a:spLocks/>
            </p:cNvSpPr>
            <p:nvPr/>
          </p:nvSpPr>
          <p:spPr bwMode="auto">
            <a:xfrm>
              <a:off x="2436812" y="817581"/>
              <a:ext cx="152400" cy="15240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0FF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39281" name="AutoShape 17"/>
            <p:cNvSpPr>
              <a:spLocks/>
            </p:cNvSpPr>
            <p:nvPr/>
          </p:nvSpPr>
          <p:spPr bwMode="auto">
            <a:xfrm rot="7184564">
              <a:off x="1186641" y="-65855"/>
              <a:ext cx="1217641" cy="2362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8575" cap="flat" cmpd="sng">
              <a:solidFill>
                <a:srgbClr val="00FF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39282" name="AutoShape 18"/>
            <p:cNvSpPr>
              <a:spLocks/>
            </p:cNvSpPr>
            <p:nvPr/>
          </p:nvSpPr>
          <p:spPr bwMode="auto">
            <a:xfrm>
              <a:off x="469900" y="282581"/>
              <a:ext cx="566737" cy="5667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0FF00">
                <a:alpha val="36862"/>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39283" name="AutoShape 19"/>
            <p:cNvSpPr>
              <a:spLocks/>
            </p:cNvSpPr>
            <p:nvPr/>
          </p:nvSpPr>
          <p:spPr bwMode="auto">
            <a:xfrm>
              <a:off x="0" y="290519"/>
              <a:ext cx="1033462" cy="2746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700"/>
                </a:spcBef>
                <a:defRPr/>
              </a:pPr>
              <a:r>
                <a:rPr lang="en-US" sz="1200">
                  <a:solidFill>
                    <a:srgbClr val="00FF00"/>
                  </a:solidFill>
                  <a:latin typeface="Times New Roman" charset="0"/>
                  <a:ea typeface="ＭＳ Ｐゴシック" charset="0"/>
                  <a:cs typeface="Times New Roman" charset="0"/>
                  <a:sym typeface="Times New Roman" charset="0"/>
                </a:rPr>
                <a:t>HERE</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39284" name="AutoShape 20"/>
            <p:cNvSpPr>
              <a:spLocks/>
            </p:cNvSpPr>
            <p:nvPr/>
          </p:nvSpPr>
          <p:spPr bwMode="auto">
            <a:xfrm>
              <a:off x="2532062" y="1516097"/>
              <a:ext cx="566738" cy="5667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808080">
                <a:alpha val="36862"/>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39285" name="AutoShape 21"/>
            <p:cNvSpPr>
              <a:spLocks/>
            </p:cNvSpPr>
            <p:nvPr/>
          </p:nvSpPr>
          <p:spPr bwMode="auto">
            <a:xfrm>
              <a:off x="2697162" y="1597062"/>
              <a:ext cx="1033463" cy="276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r" hangingPunct="0">
                <a:spcBef>
                  <a:spcPts val="700"/>
                </a:spcBef>
                <a:defRPr/>
              </a:pPr>
              <a:r>
                <a:rPr lang="en-US" sz="1200">
                  <a:solidFill>
                    <a:srgbClr val="000000"/>
                  </a:solidFill>
                  <a:latin typeface="Times New Roman" charset="0"/>
                  <a:ea typeface="ＭＳ Ｐゴシック" charset="0"/>
                  <a:cs typeface="Times New Roman" charset="0"/>
                  <a:sym typeface="Times New Roman" charset="0"/>
                </a:rPr>
                <a:t>THERE</a:t>
              </a:r>
              <a:endParaRPr lang="en-US" sz="2400" b="1">
                <a:solidFill>
                  <a:srgbClr val="000000"/>
                </a:solidFill>
                <a:latin typeface="Times New Roman" charset="0"/>
                <a:ea typeface="ＭＳ Ｐゴシック" charset="0"/>
                <a:cs typeface="Times New Roman" charset="0"/>
                <a:sym typeface="Times New Roman" charset="0"/>
              </a:endParaRPr>
            </a:p>
          </p:txBody>
        </p:sp>
      </p:grpSp>
      <p:sp>
        <p:nvSpPr>
          <p:cNvPr id="139286" name="AutoShape 22"/>
          <p:cNvSpPr>
            <a:spLocks/>
          </p:cNvSpPr>
          <p:nvPr/>
        </p:nvSpPr>
        <p:spPr bwMode="auto">
          <a:xfrm>
            <a:off x="785813" y="222250"/>
            <a:ext cx="7661275" cy="136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defRPr/>
            </a:pPr>
            <a:r>
              <a:rPr lang="en-US" sz="4400">
                <a:solidFill>
                  <a:srgbClr val="FFCC00"/>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Formation of Self-as-Context:</a:t>
            </a:r>
            <a:br>
              <a:rPr lang="en-US" sz="4400">
                <a:solidFill>
                  <a:srgbClr val="FFCC00"/>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br>
            <a:r>
              <a:rPr lang="en-US" sz="4400">
                <a:solidFill>
                  <a:srgbClr val="FFCC00"/>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The No-Thing Self (Hayes, 2008)</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9982219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139265"/>
                                        </p:tgtEl>
                                        <p:attrNameLst>
                                          <p:attrName>style.visibility</p:attrName>
                                        </p:attrNameLst>
                                      </p:cBhvr>
                                      <p:to>
                                        <p:strVal val="visible"/>
                                      </p:to>
                                    </p:set>
                                    <p:anim calcmode="lin" valueType="num">
                                      <p:cBhvr additive="base">
                                        <p:cTn id="7" dur="500" fill="hold"/>
                                        <p:tgtEl>
                                          <p:spTgt spid="139265"/>
                                        </p:tgtEl>
                                        <p:attrNameLst>
                                          <p:attrName>ppt_x</p:attrName>
                                        </p:attrNameLst>
                                      </p:cBhvr>
                                      <p:tavLst>
                                        <p:tav tm="0">
                                          <p:val>
                                            <p:strVal val="0-#ppt_w/2"/>
                                          </p:val>
                                        </p:tav>
                                        <p:tav tm="100000">
                                          <p:val>
                                            <p:strVal val="#ppt_x"/>
                                          </p:val>
                                        </p:tav>
                                      </p:tavLst>
                                    </p:anim>
                                    <p:anim calcmode="lin" valueType="num">
                                      <p:cBhvr additive="base">
                                        <p:cTn id="8" dur="500" fill="hold"/>
                                        <p:tgtEl>
                                          <p:spTgt spid="1392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139279"/>
                                        </p:tgtEl>
                                        <p:attrNameLst>
                                          <p:attrName>style.visibility</p:attrName>
                                        </p:attrNameLst>
                                      </p:cBhvr>
                                      <p:to>
                                        <p:strVal val="visible"/>
                                      </p:to>
                                    </p:set>
                                    <p:anim calcmode="lin" valueType="num">
                                      <p:cBhvr additive="base">
                                        <p:cTn id="13" dur="500" fill="hold"/>
                                        <p:tgtEl>
                                          <p:spTgt spid="139279"/>
                                        </p:tgtEl>
                                        <p:attrNameLst>
                                          <p:attrName>ppt_x</p:attrName>
                                        </p:attrNameLst>
                                      </p:cBhvr>
                                      <p:tavLst>
                                        <p:tav tm="0">
                                          <p:val>
                                            <p:strVal val="1+#ppt_w/2"/>
                                          </p:val>
                                        </p:tav>
                                        <p:tav tm="100000">
                                          <p:val>
                                            <p:strVal val="#ppt_x"/>
                                          </p:val>
                                        </p:tav>
                                      </p:tavLst>
                                    </p:anim>
                                    <p:anim calcmode="lin" valueType="num">
                                      <p:cBhvr additive="base">
                                        <p:cTn id="14" dur="500" fill="hold"/>
                                        <p:tgtEl>
                                          <p:spTgt spid="13927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39272"/>
                                        </p:tgtEl>
                                        <p:attrNameLst>
                                          <p:attrName>style.visibility</p:attrName>
                                        </p:attrNameLst>
                                      </p:cBhvr>
                                      <p:to>
                                        <p:strVal val="visible"/>
                                      </p:to>
                                    </p:set>
                                    <p:anim calcmode="lin" valueType="num">
                                      <p:cBhvr additive="base">
                                        <p:cTn id="19" dur="500" fill="hold"/>
                                        <p:tgtEl>
                                          <p:spTgt spid="139272"/>
                                        </p:tgtEl>
                                        <p:attrNameLst>
                                          <p:attrName>ppt_x</p:attrName>
                                        </p:attrNameLst>
                                      </p:cBhvr>
                                      <p:tavLst>
                                        <p:tav tm="0">
                                          <p:val>
                                            <p:strVal val="#ppt_x"/>
                                          </p:val>
                                        </p:tav>
                                        <p:tav tm="100000">
                                          <p:val>
                                            <p:strVal val="#ppt_x"/>
                                          </p:val>
                                        </p:tav>
                                      </p:tavLst>
                                    </p:anim>
                                    <p:anim calcmode="lin" valueType="num">
                                      <p:cBhvr additive="base">
                                        <p:cTn id="20" dur="500" fill="hold"/>
                                        <p:tgtEl>
                                          <p:spTgt spid="1392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AutoShape 1"/>
          <p:cNvSpPr>
            <a:spLocks/>
          </p:cNvSpPr>
          <p:nvPr/>
        </p:nvSpPr>
        <p:spPr bwMode="auto">
          <a:xfrm>
            <a:off x="4300538" y="4157663"/>
            <a:ext cx="566737" cy="566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07CFF"/>
          </a:solidFill>
          <a:ln w="127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40290" name="AutoShape 2"/>
          <p:cNvSpPr>
            <a:spLocks/>
          </p:cNvSpPr>
          <p:nvPr/>
        </p:nvSpPr>
        <p:spPr bwMode="auto">
          <a:xfrm>
            <a:off x="4443413" y="4514850"/>
            <a:ext cx="153987" cy="1539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000FF"/>
          </a:solidFill>
          <a:ln w="127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40291" name="AutoShape 3"/>
          <p:cNvSpPr>
            <a:spLocks/>
          </p:cNvSpPr>
          <p:nvPr/>
        </p:nvSpPr>
        <p:spPr bwMode="auto">
          <a:xfrm>
            <a:off x="4679950" y="4340225"/>
            <a:ext cx="153988" cy="1539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0000"/>
          </a:solidFill>
          <a:ln w="127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40292" name="AutoShape 4"/>
          <p:cNvSpPr>
            <a:spLocks/>
          </p:cNvSpPr>
          <p:nvPr/>
        </p:nvSpPr>
        <p:spPr bwMode="auto">
          <a:xfrm>
            <a:off x="4398963" y="4259263"/>
            <a:ext cx="153987" cy="1539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0FF00"/>
          </a:solidFill>
          <a:ln w="127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40293" name="AutoShape 5"/>
          <p:cNvSpPr>
            <a:spLocks/>
          </p:cNvSpPr>
          <p:nvPr/>
        </p:nvSpPr>
        <p:spPr bwMode="auto">
          <a:xfrm>
            <a:off x="3960813" y="2246313"/>
            <a:ext cx="1220787" cy="23637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40294" name="AutoShape 6"/>
          <p:cNvSpPr>
            <a:spLocks/>
          </p:cNvSpPr>
          <p:nvPr/>
        </p:nvSpPr>
        <p:spPr bwMode="auto">
          <a:xfrm rot="14507659">
            <a:off x="3085307" y="3769519"/>
            <a:ext cx="1219200" cy="23637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40295" name="AutoShape 7"/>
          <p:cNvSpPr>
            <a:spLocks/>
          </p:cNvSpPr>
          <p:nvPr/>
        </p:nvSpPr>
        <p:spPr bwMode="auto">
          <a:xfrm rot="7184564">
            <a:off x="4837113" y="3770313"/>
            <a:ext cx="1220787" cy="23637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38100" cap="flat" cmpd="sng">
            <a:solidFill>
              <a:srgbClr val="00FF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40296" name="Rectangle 8"/>
          <p:cNvSpPr>
            <a:spLocks noGrp="1"/>
          </p:cNvSpPr>
          <p:nvPr>
            <p:ph type="title"/>
          </p:nvPr>
        </p:nvSpPr>
        <p:spPr bwMode="auto">
          <a:xfrm>
            <a:off x="685800" y="608013"/>
            <a:ext cx="7772400" cy="1144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3600" smtClean="0">
                <a:solidFill>
                  <a:srgbClr val="FFCC00"/>
                </a:solidFill>
                <a:latin typeface="Times New Roman" charset="0"/>
                <a:cs typeface="Times New Roman" charset="0"/>
                <a:sym typeface="Times New Roman" charset="0"/>
              </a:rPr>
              <a:t>I-Here-Nowness of Perspective Taking</a:t>
            </a:r>
            <a:endParaRPr lang="en-US" smtClean="0"/>
          </a:p>
        </p:txBody>
      </p:sp>
      <p:sp>
        <p:nvSpPr>
          <p:cNvPr id="140297" name="Line 9"/>
          <p:cNvSpPr>
            <a:spLocks noChangeShapeType="1"/>
          </p:cNvSpPr>
          <p:nvPr/>
        </p:nvSpPr>
        <p:spPr bwMode="auto">
          <a:xfrm flipV="1">
            <a:off x="4775200" y="3657600"/>
            <a:ext cx="1079500" cy="601663"/>
          </a:xfrm>
          <a:prstGeom prst="line">
            <a:avLst/>
          </a:prstGeom>
          <a:noFill/>
          <a:ln w="127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40298" name="AutoShape 10"/>
          <p:cNvSpPr>
            <a:spLocks/>
          </p:cNvSpPr>
          <p:nvPr/>
        </p:nvSpPr>
        <p:spPr bwMode="auto">
          <a:xfrm>
            <a:off x="5854700" y="3246438"/>
            <a:ext cx="2755900"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latin typeface="Times New Roman" charset="0"/>
                <a:ea typeface="ＭＳ Ｐゴシック" charset="0"/>
                <a:cs typeface="Times New Roman" charset="0"/>
                <a:sym typeface="Times New Roman" charset="0"/>
              </a:rPr>
              <a:t>  Self-as-context</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3357793419"/>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AutoShape 1"/>
          <p:cNvSpPr>
            <a:spLocks/>
          </p:cNvSpPr>
          <p:nvPr/>
        </p:nvSpPr>
        <p:spPr bwMode="auto">
          <a:xfrm>
            <a:off x="709613" y="4456113"/>
            <a:ext cx="2133600" cy="371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Non-Judgment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2338" name="AutoShape 2"/>
          <p:cNvSpPr>
            <a:spLocks/>
          </p:cNvSpPr>
          <p:nvPr/>
        </p:nvSpPr>
        <p:spPr bwMode="auto">
          <a:xfrm>
            <a:off x="6729413" y="4379913"/>
            <a:ext cx="2286000" cy="955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Commitment to Compassionate Behavior</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2339" name="AutoShape 3"/>
          <p:cNvSpPr>
            <a:spLocks/>
          </p:cNvSpPr>
          <p:nvPr/>
        </p:nvSpPr>
        <p:spPr bwMode="auto">
          <a:xfrm rot="5400000">
            <a:off x="2843213" y="1941513"/>
            <a:ext cx="3810000" cy="381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19" y="0"/>
                </a:moveTo>
                <a:lnTo>
                  <a:pt x="0" y="10800"/>
                </a:lnTo>
                <a:lnTo>
                  <a:pt x="5319" y="21600"/>
                </a:lnTo>
                <a:lnTo>
                  <a:pt x="16281" y="21600"/>
                </a:lnTo>
                <a:lnTo>
                  <a:pt x="21600" y="10800"/>
                </a:lnTo>
                <a:lnTo>
                  <a:pt x="16281" y="0"/>
                </a:lnTo>
                <a:close/>
              </a:path>
            </a:pathLst>
          </a:custGeom>
          <a:noFill/>
          <a:ln w="25400" cap="rnd" cmpd="sng">
            <a:solidFill>
              <a:srgbClr val="FFFF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000000"/>
              </a:solidFill>
              <a:latin typeface="Times New Roman" charset="0"/>
              <a:ea typeface="ＭＳ Ｐゴシック" charset="0"/>
              <a:cs typeface="Times New Roman" charset="0"/>
              <a:sym typeface="Times New Roman" charset="0"/>
            </a:endParaRPr>
          </a:p>
        </p:txBody>
      </p:sp>
      <p:sp>
        <p:nvSpPr>
          <p:cNvPr id="142340" name="AutoShape 4"/>
          <p:cNvSpPr>
            <a:spLocks/>
          </p:cNvSpPr>
          <p:nvPr/>
        </p:nvSpPr>
        <p:spPr bwMode="auto">
          <a:xfrm>
            <a:off x="3276600" y="3581400"/>
            <a:ext cx="2871788" cy="614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000"/>
              </a:spcBef>
              <a:defRPr/>
            </a:pPr>
            <a:r>
              <a:rPr lang="en-US" sz="1800" dirty="0">
                <a:solidFill>
                  <a:srgbClr val="FFFFFF"/>
                </a:solidFill>
                <a:latin typeface="Times New Roman" charset="0"/>
                <a:ea typeface="ＭＳ Ｐゴシック" charset="0"/>
                <a:cs typeface="Times New Roman" charset="0"/>
                <a:sym typeface="Times New Roman" charset="0"/>
              </a:rPr>
              <a:t>Compassionate Flexibility</a:t>
            </a:r>
            <a:endParaRPr lang="en-US" sz="2400" b="1" dirty="0">
              <a:solidFill>
                <a:srgbClr val="000000"/>
              </a:solidFill>
              <a:latin typeface="Times New Roman" charset="0"/>
              <a:ea typeface="ＭＳ Ｐゴシック" charset="0"/>
              <a:cs typeface="Times New Roman" charset="0"/>
              <a:sym typeface="Times New Roman" charset="0"/>
            </a:endParaRPr>
          </a:p>
        </p:txBody>
      </p:sp>
      <p:sp>
        <p:nvSpPr>
          <p:cNvPr id="142341" name="AutoShape 5"/>
          <p:cNvSpPr>
            <a:spLocks/>
          </p:cNvSpPr>
          <p:nvPr/>
        </p:nvSpPr>
        <p:spPr bwMode="auto">
          <a:xfrm>
            <a:off x="481013" y="2551113"/>
            <a:ext cx="2362200" cy="801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Distress Tolerance</a:t>
            </a:r>
            <a:endParaRPr lang="en-US" sz="2000">
              <a:solidFill>
                <a:srgbClr val="000000"/>
              </a:solidFill>
              <a:latin typeface="Times New Roman" charset="0"/>
              <a:ea typeface="ＭＳ Ｐゴシック" charset="0"/>
              <a:cs typeface="Times New Roman" charset="0"/>
              <a:sym typeface="Times New Roman" charset="0"/>
            </a:endParaRPr>
          </a:p>
        </p:txBody>
      </p:sp>
      <p:sp>
        <p:nvSpPr>
          <p:cNvPr id="142342" name="AutoShape 6"/>
          <p:cNvSpPr>
            <a:spLocks/>
          </p:cNvSpPr>
          <p:nvPr/>
        </p:nvSpPr>
        <p:spPr bwMode="auto">
          <a:xfrm>
            <a:off x="3779838" y="1412875"/>
            <a:ext cx="1981200" cy="371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Sensitivity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2343" name="AutoShape 7"/>
          <p:cNvSpPr>
            <a:spLocks/>
          </p:cNvSpPr>
          <p:nvPr/>
        </p:nvSpPr>
        <p:spPr bwMode="auto">
          <a:xfrm>
            <a:off x="3708400" y="5876925"/>
            <a:ext cx="2133600" cy="815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Sympathy,</a:t>
            </a:r>
          </a:p>
          <a:p>
            <a:pPr algn="ct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Empathy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2344" name="AutoShape 8"/>
          <p:cNvSpPr>
            <a:spLocks/>
          </p:cNvSpPr>
          <p:nvPr/>
        </p:nvSpPr>
        <p:spPr bwMode="auto">
          <a:xfrm>
            <a:off x="6729413" y="2398713"/>
            <a:ext cx="2133600" cy="66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200"/>
              </a:spcBef>
              <a:defRPr/>
            </a:pPr>
            <a:r>
              <a:rPr lang="en-US" sz="2000">
                <a:solidFill>
                  <a:srgbClr val="FFFFFF"/>
                </a:solidFill>
                <a:latin typeface="Times New Roman" charset="0"/>
                <a:ea typeface="ＭＳ Ｐゴシック" charset="0"/>
                <a:cs typeface="Times New Roman" charset="0"/>
                <a:sym typeface="Times New Roman" charset="0"/>
              </a:rPr>
              <a:t>Care For Well-Being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2345" name="AutoShape 9"/>
          <p:cNvSpPr>
            <a:spLocks/>
          </p:cNvSpPr>
          <p:nvPr/>
        </p:nvSpPr>
        <p:spPr bwMode="auto">
          <a:xfrm>
            <a:off x="1042988" y="260350"/>
            <a:ext cx="7239000" cy="666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defRPr/>
            </a:pPr>
            <a:r>
              <a:rPr lang="en-US" sz="4000" b="1">
                <a:solidFill>
                  <a:srgbClr val="FFFF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Compassionate Flexibility</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907148568"/>
      </p:ext>
    </p:extLst>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
          <p:cNvSpPr>
            <a:spLocks noGrp="1"/>
          </p:cNvSpPr>
          <p:nvPr>
            <p:ph type="title"/>
          </p:nvPr>
        </p:nvSpPr>
        <p:spPr bwMode="auto">
          <a:xfrm>
            <a:off x="684213" y="188913"/>
            <a:ext cx="77724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22313" eaLnBrk="1">
              <a:defRPr/>
            </a:pPr>
            <a:r>
              <a:rPr lang="en-US" sz="25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Compassionate Mind: </a:t>
            </a:r>
            <a:br>
              <a:rPr lang="en-US" sz="25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br>
            <a:r>
              <a:rPr lang="en-US" sz="25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Engagement and Alleviation </a:t>
            </a:r>
            <a:endParaRPr lang="en-US" smtClean="0"/>
          </a:p>
        </p:txBody>
      </p:sp>
      <p:sp>
        <p:nvSpPr>
          <p:cNvPr id="146434" name="Rectangle 2"/>
          <p:cNvSpPr>
            <a:spLocks noGrp="1"/>
          </p:cNvSpPr>
          <p:nvPr>
            <p:ph type="body" idx="1"/>
          </p:nvPr>
        </p:nvSpPr>
        <p:spPr bwMode="auto">
          <a:xfrm>
            <a:off x="900113" y="1052513"/>
            <a:ext cx="7010400" cy="525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0" tIns="0" rIns="0" bIns="0" numCol="1" anchor="t" anchorCtr="0" compatLnSpc="1">
            <a:prstTxWarp prst="textNoShape">
              <a:avLst/>
            </a:prstTxWarp>
          </a:bodyPr>
          <a:lstStyle/>
          <a:p>
            <a:pPr defTabSz="914400" eaLnBrk="1">
              <a:spcBef>
                <a:spcPts val="700"/>
              </a:spcBef>
              <a:buFontTx/>
              <a:buChar char="•"/>
              <a:defRPr/>
            </a:pPr>
            <a:endParaRPr lang="en-US" sz="3200" smtClean="0">
              <a:latin typeface="Times New Roman" charset="0"/>
              <a:cs typeface="Times New Roman" charset="0"/>
              <a:sym typeface="Times New Roman" charset="0"/>
            </a:endParaRPr>
          </a:p>
        </p:txBody>
      </p:sp>
      <p:sp>
        <p:nvSpPr>
          <p:cNvPr id="146435" name="AutoShape 3"/>
          <p:cNvSpPr>
            <a:spLocks/>
          </p:cNvSpPr>
          <p:nvPr/>
        </p:nvSpPr>
        <p:spPr bwMode="auto">
          <a:xfrm>
            <a:off x="609600" y="1052513"/>
            <a:ext cx="8139113" cy="56165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
        <p:nvSpPr>
          <p:cNvPr id="146436" name="AutoShape 4"/>
          <p:cNvSpPr>
            <a:spLocks/>
          </p:cNvSpPr>
          <p:nvPr/>
        </p:nvSpPr>
        <p:spPr bwMode="auto">
          <a:xfrm>
            <a:off x="3924300" y="1628775"/>
            <a:ext cx="1655763"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Imagery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37" name="AutoShape 5"/>
          <p:cNvSpPr>
            <a:spLocks/>
          </p:cNvSpPr>
          <p:nvPr/>
        </p:nvSpPr>
        <p:spPr bwMode="auto">
          <a:xfrm>
            <a:off x="1116013" y="2482850"/>
            <a:ext cx="1800225"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Attention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38" name="AutoShape 6"/>
          <p:cNvSpPr>
            <a:spLocks/>
          </p:cNvSpPr>
          <p:nvPr/>
        </p:nvSpPr>
        <p:spPr bwMode="auto">
          <a:xfrm>
            <a:off x="6588125" y="2565400"/>
            <a:ext cx="1655763"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Reasoning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39" name="AutoShape 7"/>
          <p:cNvSpPr>
            <a:spLocks/>
          </p:cNvSpPr>
          <p:nvPr/>
        </p:nvSpPr>
        <p:spPr bwMode="auto">
          <a:xfrm>
            <a:off x="1187450" y="4354513"/>
            <a:ext cx="1439863"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Feeling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40" name="AutoShape 8"/>
          <p:cNvSpPr>
            <a:spLocks/>
          </p:cNvSpPr>
          <p:nvPr/>
        </p:nvSpPr>
        <p:spPr bwMode="auto">
          <a:xfrm>
            <a:off x="6659563" y="4365625"/>
            <a:ext cx="165735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Behaviour</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41" name="AutoShape 9"/>
          <p:cNvSpPr>
            <a:spLocks/>
          </p:cNvSpPr>
          <p:nvPr/>
        </p:nvSpPr>
        <p:spPr bwMode="auto">
          <a:xfrm>
            <a:off x="3995738" y="5661025"/>
            <a:ext cx="1368425"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Times New Roman" charset="0"/>
                <a:ea typeface="ＭＳ Ｐゴシック" charset="0"/>
                <a:cs typeface="Times New Roman" charset="0"/>
                <a:sym typeface="Times New Roman" charset="0"/>
              </a:rPr>
              <a:t>Sensory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42" name="AutoShape 10"/>
          <p:cNvSpPr>
            <a:spLocks/>
          </p:cNvSpPr>
          <p:nvPr/>
        </p:nvSpPr>
        <p:spPr bwMode="auto">
          <a:xfrm>
            <a:off x="2195513" y="2133600"/>
            <a:ext cx="4606925" cy="33813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CC"/>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
        <p:nvSpPr>
          <p:cNvPr id="146443" name="AutoShape 11"/>
          <p:cNvSpPr>
            <a:spLocks/>
          </p:cNvSpPr>
          <p:nvPr/>
        </p:nvSpPr>
        <p:spPr bwMode="auto">
          <a:xfrm>
            <a:off x="2268538" y="3500438"/>
            <a:ext cx="1222375" cy="614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Care for well-being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44" name="AutoShape 12"/>
          <p:cNvSpPr>
            <a:spLocks/>
          </p:cNvSpPr>
          <p:nvPr/>
        </p:nvSpPr>
        <p:spPr bwMode="auto">
          <a:xfrm>
            <a:off x="2627313" y="2781300"/>
            <a:ext cx="1368425"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Sensitivity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45" name="AutoShape 13"/>
          <p:cNvSpPr>
            <a:spLocks/>
          </p:cNvSpPr>
          <p:nvPr/>
        </p:nvSpPr>
        <p:spPr bwMode="auto">
          <a:xfrm>
            <a:off x="5003800" y="2708275"/>
            <a:ext cx="1512888"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Sympathy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46" name="AutoShape 14"/>
          <p:cNvSpPr>
            <a:spLocks/>
          </p:cNvSpPr>
          <p:nvPr/>
        </p:nvSpPr>
        <p:spPr bwMode="auto">
          <a:xfrm>
            <a:off x="5508625" y="3357563"/>
            <a:ext cx="1222375" cy="614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Distress tolerance</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47" name="AutoShape 15"/>
          <p:cNvSpPr>
            <a:spLocks/>
          </p:cNvSpPr>
          <p:nvPr/>
        </p:nvSpPr>
        <p:spPr bwMode="auto">
          <a:xfrm>
            <a:off x="5148263" y="4437063"/>
            <a:ext cx="1295400"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Empathy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48" name="AutoShape 16"/>
          <p:cNvSpPr>
            <a:spLocks/>
          </p:cNvSpPr>
          <p:nvPr/>
        </p:nvSpPr>
        <p:spPr bwMode="auto">
          <a:xfrm>
            <a:off x="2700338" y="4508500"/>
            <a:ext cx="194310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Times New Roman" charset="0"/>
                <a:ea typeface="ＭＳ Ｐゴシック" charset="0"/>
                <a:cs typeface="Times New Roman" charset="0"/>
                <a:sym typeface="Times New Roman" charset="0"/>
              </a:rPr>
              <a:t>Non-Judgement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49" name="AutoShape 17"/>
          <p:cNvSpPr>
            <a:spLocks/>
          </p:cNvSpPr>
          <p:nvPr/>
        </p:nvSpPr>
        <p:spPr bwMode="auto">
          <a:xfrm>
            <a:off x="3563938" y="3140075"/>
            <a:ext cx="1870075" cy="1223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
        <p:nvSpPr>
          <p:cNvPr id="146450" name="AutoShape 18"/>
          <p:cNvSpPr>
            <a:spLocks/>
          </p:cNvSpPr>
          <p:nvPr/>
        </p:nvSpPr>
        <p:spPr bwMode="auto">
          <a:xfrm>
            <a:off x="3635375" y="3429000"/>
            <a:ext cx="187325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i="1">
                <a:solidFill>
                  <a:srgbClr val="FF33CC"/>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Compassion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51" name="AutoShape 19"/>
          <p:cNvSpPr>
            <a:spLocks/>
          </p:cNvSpPr>
          <p:nvPr/>
        </p:nvSpPr>
        <p:spPr bwMode="auto">
          <a:xfrm>
            <a:off x="3563938" y="2349500"/>
            <a:ext cx="2087562"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00CC"/>
                </a:solidFill>
                <a:latin typeface="Imprint MT Shadow" charset="0"/>
                <a:ea typeface="ＭＳ Ｐゴシック" charset="0"/>
                <a:cs typeface="Imprint MT Shadow" charset="0"/>
                <a:sym typeface="Imprint MT Shadow" charset="0"/>
              </a:rPr>
              <a:t>ATTRIBUTES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52" name="AutoShape 20"/>
          <p:cNvSpPr>
            <a:spLocks/>
          </p:cNvSpPr>
          <p:nvPr/>
        </p:nvSpPr>
        <p:spPr bwMode="auto">
          <a:xfrm>
            <a:off x="3419475" y="1268413"/>
            <a:ext cx="2736850" cy="357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006600"/>
                </a:solidFill>
                <a:latin typeface="Imprint MT Shadow" charset="0"/>
                <a:ea typeface="ＭＳ Ｐゴシック" charset="0"/>
                <a:cs typeface="Imprint MT Shadow" charset="0"/>
                <a:sym typeface="Imprint MT Shadow" charset="0"/>
              </a:rPr>
              <a:t>SKILLS -TRAINING</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53" name="AutoShape 21"/>
          <p:cNvSpPr>
            <a:spLocks/>
          </p:cNvSpPr>
          <p:nvPr/>
        </p:nvSpPr>
        <p:spPr bwMode="auto">
          <a:xfrm>
            <a:off x="468313" y="1474788"/>
            <a:ext cx="1511300"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54" name="AutoShape 22"/>
          <p:cNvSpPr>
            <a:spLocks/>
          </p:cNvSpPr>
          <p:nvPr/>
        </p:nvSpPr>
        <p:spPr bwMode="auto">
          <a:xfrm>
            <a:off x="250825" y="6083300"/>
            <a:ext cx="1441450"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55" name="AutoShape 23"/>
          <p:cNvSpPr>
            <a:spLocks/>
          </p:cNvSpPr>
          <p:nvPr/>
        </p:nvSpPr>
        <p:spPr bwMode="auto">
          <a:xfrm>
            <a:off x="7308850" y="1330325"/>
            <a:ext cx="1439863" cy="347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46456" name="AutoShape 24"/>
          <p:cNvSpPr>
            <a:spLocks/>
          </p:cNvSpPr>
          <p:nvPr/>
        </p:nvSpPr>
        <p:spPr bwMode="auto">
          <a:xfrm>
            <a:off x="7235825" y="6154738"/>
            <a:ext cx="1908175" cy="347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1000"/>
              </a:spcBef>
              <a:defRPr/>
            </a:pPr>
            <a:r>
              <a:rPr lang="en-US" sz="180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Warmth</a:t>
            </a:r>
            <a:endParaRPr lang="en-US" sz="2400" b="1">
              <a:solidFill>
                <a:srgbClr val="000000"/>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0249845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50"/>
                                        </p:tgtEl>
                                        <p:attrNameLst>
                                          <p:attrName>style.visibility</p:attrName>
                                        </p:attrNameLst>
                                      </p:cBhvr>
                                      <p:to>
                                        <p:strVal val="visible"/>
                                      </p:to>
                                    </p:set>
                                    <p:anim calcmode="lin" valueType="num">
                                      <p:cBhvr additive="base">
                                        <p:cTn id="7" dur="500" fill="hold"/>
                                        <p:tgtEl>
                                          <p:spTgt spid="146450"/>
                                        </p:tgtEl>
                                        <p:attrNameLst>
                                          <p:attrName>ppt_x</p:attrName>
                                        </p:attrNameLst>
                                      </p:cBhvr>
                                      <p:tavLst>
                                        <p:tav tm="0">
                                          <p:val>
                                            <p:strVal val="#ppt_x"/>
                                          </p:val>
                                        </p:tav>
                                        <p:tav tm="100000">
                                          <p:val>
                                            <p:strVal val="#ppt_x"/>
                                          </p:val>
                                        </p:tav>
                                      </p:tavLst>
                                    </p:anim>
                                    <p:anim calcmode="lin" valueType="num">
                                      <p:cBhvr additive="base">
                                        <p:cTn id="8" dur="500" fill="hold"/>
                                        <p:tgtEl>
                                          <p:spTgt spid="1464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444"/>
                                        </p:tgtEl>
                                        <p:attrNameLst>
                                          <p:attrName>style.visibility</p:attrName>
                                        </p:attrNameLst>
                                      </p:cBhvr>
                                      <p:to>
                                        <p:strVal val="visible"/>
                                      </p:to>
                                    </p:set>
                                    <p:anim calcmode="lin" valueType="num">
                                      <p:cBhvr additive="base">
                                        <p:cTn id="13" dur="500" fill="hold"/>
                                        <p:tgtEl>
                                          <p:spTgt spid="146444"/>
                                        </p:tgtEl>
                                        <p:attrNameLst>
                                          <p:attrName>ppt_x</p:attrName>
                                        </p:attrNameLst>
                                      </p:cBhvr>
                                      <p:tavLst>
                                        <p:tav tm="0">
                                          <p:val>
                                            <p:strVal val="#ppt_x"/>
                                          </p:val>
                                        </p:tav>
                                        <p:tav tm="100000">
                                          <p:val>
                                            <p:strVal val="#ppt_x"/>
                                          </p:val>
                                        </p:tav>
                                      </p:tavLst>
                                    </p:anim>
                                    <p:anim calcmode="lin" valueType="num">
                                      <p:cBhvr additive="base">
                                        <p:cTn id="14" dur="500" fill="hold"/>
                                        <p:tgtEl>
                                          <p:spTgt spid="14644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46451"/>
                                        </p:tgtEl>
                                        <p:attrNameLst>
                                          <p:attrName>style.visibility</p:attrName>
                                        </p:attrNameLst>
                                      </p:cBhvr>
                                      <p:to>
                                        <p:strVal val="visible"/>
                                      </p:to>
                                    </p:set>
                                    <p:anim calcmode="lin" valueType="num">
                                      <p:cBhvr additive="base">
                                        <p:cTn id="18" dur="500" fill="hold"/>
                                        <p:tgtEl>
                                          <p:spTgt spid="146451"/>
                                        </p:tgtEl>
                                        <p:attrNameLst>
                                          <p:attrName>ppt_x</p:attrName>
                                        </p:attrNameLst>
                                      </p:cBhvr>
                                      <p:tavLst>
                                        <p:tav tm="0">
                                          <p:val>
                                            <p:strVal val="#ppt_x"/>
                                          </p:val>
                                        </p:tav>
                                        <p:tav tm="100000">
                                          <p:val>
                                            <p:strVal val="#ppt_x"/>
                                          </p:val>
                                        </p:tav>
                                      </p:tavLst>
                                    </p:anim>
                                    <p:anim calcmode="lin" valueType="num">
                                      <p:cBhvr additive="base">
                                        <p:cTn id="19" dur="500" fill="hold"/>
                                        <p:tgtEl>
                                          <p:spTgt spid="146451"/>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46445"/>
                                        </p:tgtEl>
                                        <p:attrNameLst>
                                          <p:attrName>style.visibility</p:attrName>
                                        </p:attrNameLst>
                                      </p:cBhvr>
                                      <p:to>
                                        <p:strVal val="visible"/>
                                      </p:to>
                                    </p:set>
                                    <p:anim calcmode="lin" valueType="num">
                                      <p:cBhvr additive="base">
                                        <p:cTn id="23" dur="500" fill="hold"/>
                                        <p:tgtEl>
                                          <p:spTgt spid="146445"/>
                                        </p:tgtEl>
                                        <p:attrNameLst>
                                          <p:attrName>ppt_x</p:attrName>
                                        </p:attrNameLst>
                                      </p:cBhvr>
                                      <p:tavLst>
                                        <p:tav tm="0">
                                          <p:val>
                                            <p:strVal val="#ppt_x"/>
                                          </p:val>
                                        </p:tav>
                                        <p:tav tm="100000">
                                          <p:val>
                                            <p:strVal val="#ppt_x"/>
                                          </p:val>
                                        </p:tav>
                                      </p:tavLst>
                                    </p:anim>
                                    <p:anim calcmode="lin" valueType="num">
                                      <p:cBhvr additive="base">
                                        <p:cTn id="24" dur="500" fill="hold"/>
                                        <p:tgtEl>
                                          <p:spTgt spid="146445"/>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46446"/>
                                        </p:tgtEl>
                                        <p:attrNameLst>
                                          <p:attrName>style.visibility</p:attrName>
                                        </p:attrNameLst>
                                      </p:cBhvr>
                                      <p:to>
                                        <p:strVal val="visible"/>
                                      </p:to>
                                    </p:set>
                                    <p:anim calcmode="lin" valueType="num">
                                      <p:cBhvr additive="base">
                                        <p:cTn id="28" dur="500" fill="hold"/>
                                        <p:tgtEl>
                                          <p:spTgt spid="146446"/>
                                        </p:tgtEl>
                                        <p:attrNameLst>
                                          <p:attrName>ppt_x</p:attrName>
                                        </p:attrNameLst>
                                      </p:cBhvr>
                                      <p:tavLst>
                                        <p:tav tm="0">
                                          <p:val>
                                            <p:strVal val="#ppt_x"/>
                                          </p:val>
                                        </p:tav>
                                        <p:tav tm="100000">
                                          <p:val>
                                            <p:strVal val="#ppt_x"/>
                                          </p:val>
                                        </p:tav>
                                      </p:tavLst>
                                    </p:anim>
                                    <p:anim calcmode="lin" valueType="num">
                                      <p:cBhvr additive="base">
                                        <p:cTn id="29" dur="500" fill="hold"/>
                                        <p:tgtEl>
                                          <p:spTgt spid="146446"/>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146447"/>
                                        </p:tgtEl>
                                        <p:attrNameLst>
                                          <p:attrName>style.visibility</p:attrName>
                                        </p:attrNameLst>
                                      </p:cBhvr>
                                      <p:to>
                                        <p:strVal val="visible"/>
                                      </p:to>
                                    </p:set>
                                    <p:anim calcmode="lin" valueType="num">
                                      <p:cBhvr additive="base">
                                        <p:cTn id="33" dur="500" fill="hold"/>
                                        <p:tgtEl>
                                          <p:spTgt spid="146447"/>
                                        </p:tgtEl>
                                        <p:attrNameLst>
                                          <p:attrName>ppt_x</p:attrName>
                                        </p:attrNameLst>
                                      </p:cBhvr>
                                      <p:tavLst>
                                        <p:tav tm="0">
                                          <p:val>
                                            <p:strVal val="#ppt_x"/>
                                          </p:val>
                                        </p:tav>
                                        <p:tav tm="100000">
                                          <p:val>
                                            <p:strVal val="#ppt_x"/>
                                          </p:val>
                                        </p:tav>
                                      </p:tavLst>
                                    </p:anim>
                                    <p:anim calcmode="lin" valueType="num">
                                      <p:cBhvr additive="base">
                                        <p:cTn id="34" dur="500" fill="hold"/>
                                        <p:tgtEl>
                                          <p:spTgt spid="146447"/>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146443"/>
                                        </p:tgtEl>
                                        <p:attrNameLst>
                                          <p:attrName>style.visibility</p:attrName>
                                        </p:attrNameLst>
                                      </p:cBhvr>
                                      <p:to>
                                        <p:strVal val="visible"/>
                                      </p:to>
                                    </p:set>
                                    <p:anim calcmode="lin" valueType="num">
                                      <p:cBhvr additive="base">
                                        <p:cTn id="38" dur="500" fill="hold"/>
                                        <p:tgtEl>
                                          <p:spTgt spid="146443"/>
                                        </p:tgtEl>
                                        <p:attrNameLst>
                                          <p:attrName>ppt_x</p:attrName>
                                        </p:attrNameLst>
                                      </p:cBhvr>
                                      <p:tavLst>
                                        <p:tav tm="0">
                                          <p:val>
                                            <p:strVal val="#ppt_x"/>
                                          </p:val>
                                        </p:tav>
                                        <p:tav tm="100000">
                                          <p:val>
                                            <p:strVal val="#ppt_x"/>
                                          </p:val>
                                        </p:tav>
                                      </p:tavLst>
                                    </p:anim>
                                    <p:anim calcmode="lin" valueType="num">
                                      <p:cBhvr additive="base">
                                        <p:cTn id="39" dur="500" fill="hold"/>
                                        <p:tgtEl>
                                          <p:spTgt spid="146443"/>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146448"/>
                                        </p:tgtEl>
                                        <p:attrNameLst>
                                          <p:attrName>style.visibility</p:attrName>
                                        </p:attrNameLst>
                                      </p:cBhvr>
                                      <p:to>
                                        <p:strVal val="visible"/>
                                      </p:to>
                                    </p:set>
                                    <p:anim calcmode="lin" valueType="num">
                                      <p:cBhvr additive="base">
                                        <p:cTn id="43" dur="500" fill="hold"/>
                                        <p:tgtEl>
                                          <p:spTgt spid="146448"/>
                                        </p:tgtEl>
                                        <p:attrNameLst>
                                          <p:attrName>ppt_x</p:attrName>
                                        </p:attrNameLst>
                                      </p:cBhvr>
                                      <p:tavLst>
                                        <p:tav tm="0">
                                          <p:val>
                                            <p:strVal val="#ppt_x"/>
                                          </p:val>
                                        </p:tav>
                                        <p:tav tm="100000">
                                          <p:val>
                                            <p:strVal val="#ppt_x"/>
                                          </p:val>
                                        </p:tav>
                                      </p:tavLst>
                                    </p:anim>
                                    <p:anim calcmode="lin" valueType="num">
                                      <p:cBhvr additive="base">
                                        <p:cTn id="44" dur="500" fill="hold"/>
                                        <p:tgtEl>
                                          <p:spTgt spid="14644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6453"/>
                                        </p:tgtEl>
                                        <p:attrNameLst>
                                          <p:attrName>style.visibility</p:attrName>
                                        </p:attrNameLst>
                                      </p:cBhvr>
                                      <p:to>
                                        <p:strVal val="visible"/>
                                      </p:to>
                                    </p:set>
                                    <p:anim calcmode="lin" valueType="num">
                                      <p:cBhvr additive="base">
                                        <p:cTn id="49" dur="500" fill="hold"/>
                                        <p:tgtEl>
                                          <p:spTgt spid="146453"/>
                                        </p:tgtEl>
                                        <p:attrNameLst>
                                          <p:attrName>ppt_x</p:attrName>
                                        </p:attrNameLst>
                                      </p:cBhvr>
                                      <p:tavLst>
                                        <p:tav tm="0">
                                          <p:val>
                                            <p:strVal val="#ppt_x"/>
                                          </p:val>
                                        </p:tav>
                                        <p:tav tm="100000">
                                          <p:val>
                                            <p:strVal val="#ppt_x"/>
                                          </p:val>
                                        </p:tav>
                                      </p:tavLst>
                                    </p:anim>
                                    <p:anim calcmode="lin" valueType="num">
                                      <p:cBhvr additive="base">
                                        <p:cTn id="50" dur="500" fill="hold"/>
                                        <p:tgtEl>
                                          <p:spTgt spid="146453"/>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146455"/>
                                        </p:tgtEl>
                                        <p:attrNameLst>
                                          <p:attrName>style.visibility</p:attrName>
                                        </p:attrNameLst>
                                      </p:cBhvr>
                                      <p:to>
                                        <p:strVal val="visible"/>
                                      </p:to>
                                    </p:set>
                                    <p:anim calcmode="lin" valueType="num">
                                      <p:cBhvr additive="base">
                                        <p:cTn id="54" dur="500" fill="hold"/>
                                        <p:tgtEl>
                                          <p:spTgt spid="146455"/>
                                        </p:tgtEl>
                                        <p:attrNameLst>
                                          <p:attrName>ppt_x</p:attrName>
                                        </p:attrNameLst>
                                      </p:cBhvr>
                                      <p:tavLst>
                                        <p:tav tm="0">
                                          <p:val>
                                            <p:strVal val="#ppt_x"/>
                                          </p:val>
                                        </p:tav>
                                        <p:tav tm="100000">
                                          <p:val>
                                            <p:strVal val="#ppt_x"/>
                                          </p:val>
                                        </p:tav>
                                      </p:tavLst>
                                    </p:anim>
                                    <p:anim calcmode="lin" valueType="num">
                                      <p:cBhvr additive="base">
                                        <p:cTn id="55" dur="500" fill="hold"/>
                                        <p:tgtEl>
                                          <p:spTgt spid="146455"/>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1000"/>
                            </p:stCondLst>
                            <p:childTnLst>
                              <p:par>
                                <p:cTn id="57" presetID="2" presetClass="entr" presetSubtype="4" fill="hold" grpId="0" nodeType="afterEffect">
                                  <p:stCondLst>
                                    <p:cond delay="0"/>
                                  </p:stCondLst>
                                  <p:childTnLst>
                                    <p:set>
                                      <p:cBhvr>
                                        <p:cTn id="58" dur="1" fill="hold">
                                          <p:stCondLst>
                                            <p:cond delay="0"/>
                                          </p:stCondLst>
                                        </p:cTn>
                                        <p:tgtEl>
                                          <p:spTgt spid="146456"/>
                                        </p:tgtEl>
                                        <p:attrNameLst>
                                          <p:attrName>style.visibility</p:attrName>
                                        </p:attrNameLst>
                                      </p:cBhvr>
                                      <p:to>
                                        <p:strVal val="visible"/>
                                      </p:to>
                                    </p:set>
                                    <p:anim calcmode="lin" valueType="num">
                                      <p:cBhvr additive="base">
                                        <p:cTn id="59" dur="500" fill="hold"/>
                                        <p:tgtEl>
                                          <p:spTgt spid="146456"/>
                                        </p:tgtEl>
                                        <p:attrNameLst>
                                          <p:attrName>ppt_x</p:attrName>
                                        </p:attrNameLst>
                                      </p:cBhvr>
                                      <p:tavLst>
                                        <p:tav tm="0">
                                          <p:val>
                                            <p:strVal val="#ppt_x"/>
                                          </p:val>
                                        </p:tav>
                                        <p:tav tm="100000">
                                          <p:val>
                                            <p:strVal val="#ppt_x"/>
                                          </p:val>
                                        </p:tav>
                                      </p:tavLst>
                                    </p:anim>
                                    <p:anim calcmode="lin" valueType="num">
                                      <p:cBhvr additive="base">
                                        <p:cTn id="60" dur="500" fill="hold"/>
                                        <p:tgtEl>
                                          <p:spTgt spid="146456"/>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1500"/>
                            </p:stCondLst>
                            <p:childTnLst>
                              <p:par>
                                <p:cTn id="62" presetID="2" presetClass="entr" presetSubtype="4" fill="hold" grpId="0" nodeType="afterEffect">
                                  <p:stCondLst>
                                    <p:cond delay="0"/>
                                  </p:stCondLst>
                                  <p:childTnLst>
                                    <p:set>
                                      <p:cBhvr>
                                        <p:cTn id="63" dur="1" fill="hold">
                                          <p:stCondLst>
                                            <p:cond delay="0"/>
                                          </p:stCondLst>
                                        </p:cTn>
                                        <p:tgtEl>
                                          <p:spTgt spid="146454"/>
                                        </p:tgtEl>
                                        <p:attrNameLst>
                                          <p:attrName>style.visibility</p:attrName>
                                        </p:attrNameLst>
                                      </p:cBhvr>
                                      <p:to>
                                        <p:strVal val="visible"/>
                                      </p:to>
                                    </p:set>
                                    <p:anim calcmode="lin" valueType="num">
                                      <p:cBhvr additive="base">
                                        <p:cTn id="64" dur="500" fill="hold"/>
                                        <p:tgtEl>
                                          <p:spTgt spid="146454"/>
                                        </p:tgtEl>
                                        <p:attrNameLst>
                                          <p:attrName>ppt_x</p:attrName>
                                        </p:attrNameLst>
                                      </p:cBhvr>
                                      <p:tavLst>
                                        <p:tav tm="0">
                                          <p:val>
                                            <p:strVal val="#ppt_x"/>
                                          </p:val>
                                        </p:tav>
                                        <p:tav tm="100000">
                                          <p:val>
                                            <p:strVal val="#ppt_x"/>
                                          </p:val>
                                        </p:tav>
                                      </p:tavLst>
                                    </p:anim>
                                    <p:anim calcmode="lin" valueType="num">
                                      <p:cBhvr additive="base">
                                        <p:cTn id="65" dur="500" fill="hold"/>
                                        <p:tgtEl>
                                          <p:spTgt spid="146454"/>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6437"/>
                                        </p:tgtEl>
                                        <p:attrNameLst>
                                          <p:attrName>style.visibility</p:attrName>
                                        </p:attrNameLst>
                                      </p:cBhvr>
                                      <p:to>
                                        <p:strVal val="visible"/>
                                      </p:to>
                                    </p:set>
                                    <p:anim calcmode="lin" valueType="num">
                                      <p:cBhvr additive="base">
                                        <p:cTn id="70" dur="500" fill="hold"/>
                                        <p:tgtEl>
                                          <p:spTgt spid="146437"/>
                                        </p:tgtEl>
                                        <p:attrNameLst>
                                          <p:attrName>ppt_x</p:attrName>
                                        </p:attrNameLst>
                                      </p:cBhvr>
                                      <p:tavLst>
                                        <p:tav tm="0">
                                          <p:val>
                                            <p:strVal val="#ppt_x"/>
                                          </p:val>
                                        </p:tav>
                                        <p:tav tm="100000">
                                          <p:val>
                                            <p:strVal val="#ppt_x"/>
                                          </p:val>
                                        </p:tav>
                                      </p:tavLst>
                                    </p:anim>
                                    <p:anim calcmode="lin" valueType="num">
                                      <p:cBhvr additive="base">
                                        <p:cTn id="71" dur="500" fill="hold"/>
                                        <p:tgtEl>
                                          <p:spTgt spid="146437"/>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46438"/>
                                        </p:tgtEl>
                                        <p:attrNameLst>
                                          <p:attrName>style.visibility</p:attrName>
                                        </p:attrNameLst>
                                      </p:cBhvr>
                                      <p:to>
                                        <p:strVal val="visible"/>
                                      </p:to>
                                    </p:set>
                                    <p:anim calcmode="lin" valueType="num">
                                      <p:cBhvr additive="base">
                                        <p:cTn id="76" dur="500" fill="hold"/>
                                        <p:tgtEl>
                                          <p:spTgt spid="146438"/>
                                        </p:tgtEl>
                                        <p:attrNameLst>
                                          <p:attrName>ppt_x</p:attrName>
                                        </p:attrNameLst>
                                      </p:cBhvr>
                                      <p:tavLst>
                                        <p:tav tm="0">
                                          <p:val>
                                            <p:strVal val="#ppt_x"/>
                                          </p:val>
                                        </p:tav>
                                        <p:tav tm="100000">
                                          <p:val>
                                            <p:strVal val="#ppt_x"/>
                                          </p:val>
                                        </p:tav>
                                      </p:tavLst>
                                    </p:anim>
                                    <p:anim calcmode="lin" valueType="num">
                                      <p:cBhvr additive="base">
                                        <p:cTn id="77" dur="500" fill="hold"/>
                                        <p:tgtEl>
                                          <p:spTgt spid="146438"/>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46439"/>
                                        </p:tgtEl>
                                        <p:attrNameLst>
                                          <p:attrName>style.visibility</p:attrName>
                                        </p:attrNameLst>
                                      </p:cBhvr>
                                      <p:to>
                                        <p:strVal val="visible"/>
                                      </p:to>
                                    </p:set>
                                    <p:anim calcmode="lin" valueType="num">
                                      <p:cBhvr additive="base">
                                        <p:cTn id="82" dur="500" fill="hold"/>
                                        <p:tgtEl>
                                          <p:spTgt spid="146439"/>
                                        </p:tgtEl>
                                        <p:attrNameLst>
                                          <p:attrName>ppt_x</p:attrName>
                                        </p:attrNameLst>
                                      </p:cBhvr>
                                      <p:tavLst>
                                        <p:tav tm="0">
                                          <p:val>
                                            <p:strVal val="#ppt_x"/>
                                          </p:val>
                                        </p:tav>
                                        <p:tav tm="100000">
                                          <p:val>
                                            <p:strVal val="#ppt_x"/>
                                          </p:val>
                                        </p:tav>
                                      </p:tavLst>
                                    </p:anim>
                                    <p:anim calcmode="lin" valueType="num">
                                      <p:cBhvr additive="base">
                                        <p:cTn id="83" dur="500" fill="hold"/>
                                        <p:tgtEl>
                                          <p:spTgt spid="146439"/>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46440"/>
                                        </p:tgtEl>
                                        <p:attrNameLst>
                                          <p:attrName>style.visibility</p:attrName>
                                        </p:attrNameLst>
                                      </p:cBhvr>
                                      <p:to>
                                        <p:strVal val="visible"/>
                                      </p:to>
                                    </p:set>
                                    <p:anim calcmode="lin" valueType="num">
                                      <p:cBhvr additive="base">
                                        <p:cTn id="88" dur="500" fill="hold"/>
                                        <p:tgtEl>
                                          <p:spTgt spid="146440"/>
                                        </p:tgtEl>
                                        <p:attrNameLst>
                                          <p:attrName>ppt_x</p:attrName>
                                        </p:attrNameLst>
                                      </p:cBhvr>
                                      <p:tavLst>
                                        <p:tav tm="0">
                                          <p:val>
                                            <p:strVal val="#ppt_x"/>
                                          </p:val>
                                        </p:tav>
                                        <p:tav tm="100000">
                                          <p:val>
                                            <p:strVal val="#ppt_x"/>
                                          </p:val>
                                        </p:tav>
                                      </p:tavLst>
                                    </p:anim>
                                    <p:anim calcmode="lin" valueType="num">
                                      <p:cBhvr additive="base">
                                        <p:cTn id="89" dur="500" fill="hold"/>
                                        <p:tgtEl>
                                          <p:spTgt spid="146440"/>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46436"/>
                                        </p:tgtEl>
                                        <p:attrNameLst>
                                          <p:attrName>style.visibility</p:attrName>
                                        </p:attrNameLst>
                                      </p:cBhvr>
                                      <p:to>
                                        <p:strVal val="visible"/>
                                      </p:to>
                                    </p:set>
                                    <p:anim calcmode="lin" valueType="num">
                                      <p:cBhvr additive="base">
                                        <p:cTn id="94" dur="500" fill="hold"/>
                                        <p:tgtEl>
                                          <p:spTgt spid="146436"/>
                                        </p:tgtEl>
                                        <p:attrNameLst>
                                          <p:attrName>ppt_x</p:attrName>
                                        </p:attrNameLst>
                                      </p:cBhvr>
                                      <p:tavLst>
                                        <p:tav tm="0">
                                          <p:val>
                                            <p:strVal val="#ppt_x"/>
                                          </p:val>
                                        </p:tav>
                                        <p:tav tm="100000">
                                          <p:val>
                                            <p:strVal val="#ppt_x"/>
                                          </p:val>
                                        </p:tav>
                                      </p:tavLst>
                                    </p:anim>
                                    <p:anim calcmode="lin" valueType="num">
                                      <p:cBhvr additive="base">
                                        <p:cTn id="95" dur="500" fill="hold"/>
                                        <p:tgtEl>
                                          <p:spTgt spid="146436"/>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46441"/>
                                        </p:tgtEl>
                                        <p:attrNameLst>
                                          <p:attrName>style.visibility</p:attrName>
                                        </p:attrNameLst>
                                      </p:cBhvr>
                                      <p:to>
                                        <p:strVal val="visible"/>
                                      </p:to>
                                    </p:set>
                                    <p:anim calcmode="lin" valueType="num">
                                      <p:cBhvr additive="base">
                                        <p:cTn id="100" dur="500" fill="hold"/>
                                        <p:tgtEl>
                                          <p:spTgt spid="146441"/>
                                        </p:tgtEl>
                                        <p:attrNameLst>
                                          <p:attrName>ppt_x</p:attrName>
                                        </p:attrNameLst>
                                      </p:cBhvr>
                                      <p:tavLst>
                                        <p:tav tm="0">
                                          <p:val>
                                            <p:strVal val="#ppt_x"/>
                                          </p:val>
                                        </p:tav>
                                        <p:tav tm="100000">
                                          <p:val>
                                            <p:strVal val="#ppt_x"/>
                                          </p:val>
                                        </p:tav>
                                      </p:tavLst>
                                    </p:anim>
                                    <p:anim calcmode="lin" valueType="num">
                                      <p:cBhvr additive="base">
                                        <p:cTn id="101" dur="500" fill="hold"/>
                                        <p:tgtEl>
                                          <p:spTgt spid="1464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utoUpdateAnimBg="0"/>
      <p:bldP spid="146437" grpId="0" autoUpdateAnimBg="0"/>
      <p:bldP spid="146438" grpId="0" autoUpdateAnimBg="0"/>
      <p:bldP spid="146439" grpId="0" autoUpdateAnimBg="0"/>
      <p:bldP spid="146440" grpId="0" autoUpdateAnimBg="0"/>
      <p:bldP spid="146441" grpId="0" autoUpdateAnimBg="0"/>
      <p:bldP spid="146443" grpId="0" autoUpdateAnimBg="0"/>
      <p:bldP spid="146444" grpId="0" autoUpdateAnimBg="0"/>
      <p:bldP spid="146445" grpId="0" autoUpdateAnimBg="0"/>
      <p:bldP spid="146446" grpId="0" autoUpdateAnimBg="0"/>
      <p:bldP spid="146447" grpId="0" autoUpdateAnimBg="0"/>
      <p:bldP spid="146448" grpId="0" autoUpdateAnimBg="0"/>
      <p:bldP spid="146450" grpId="0" autoUpdateAnimBg="0"/>
      <p:bldP spid="146451" grpId="0" autoUpdateAnimBg="0"/>
      <p:bldP spid="146453" grpId="0" autoUpdateAnimBg="0"/>
      <p:bldP spid="146454" grpId="0" autoUpdateAnimBg="0"/>
      <p:bldP spid="146455" grpId="0" autoUpdateAnimBg="0"/>
      <p:bldP spid="14645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p:cNvSpPr>
          <p:nvPr>
            <p:ph type="title"/>
          </p:nvPr>
        </p:nvSpPr>
        <p:spPr bwMode="auto">
          <a:xfrm>
            <a:off x="892175" y="446088"/>
            <a:ext cx="7359650" cy="1485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000" smtClean="0">
                <a:solidFill>
                  <a:srgbClr val="FFFF00"/>
                </a:solidFill>
                <a:latin typeface="Times New Roman" charset="0"/>
                <a:cs typeface="Times New Roman" charset="0"/>
                <a:sym typeface="Times New Roman" charset="0"/>
              </a:rPr>
              <a:t>Compassion and Evolution</a:t>
            </a:r>
            <a:endParaRPr lang="en-US" smtClean="0"/>
          </a:p>
        </p:txBody>
      </p:sp>
      <p:sp>
        <p:nvSpPr>
          <p:cNvPr id="15362" name="Rectangle 2"/>
          <p:cNvSpPr>
            <a:spLocks noGrp="1"/>
          </p:cNvSpPr>
          <p:nvPr>
            <p:ph type="body" idx="1"/>
          </p:nvPr>
        </p:nvSpPr>
        <p:spPr bwMode="auto">
          <a:xfrm>
            <a:off x="539750" y="2058988"/>
            <a:ext cx="7361238" cy="4984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973138" indent="-300038" algn="just" defTabSz="914400" eaLnBrk="1">
              <a:spcBef>
                <a:spcPts val="600"/>
              </a:spcBef>
              <a:buFontTx/>
              <a:buBlip>
                <a:blip r:embed="rId2"/>
              </a:buBlip>
              <a:defRPr/>
            </a:pPr>
            <a:r>
              <a:rPr lang="en-US" sz="3600" dirty="0" err="1" smtClean="0">
                <a:solidFill>
                  <a:srgbClr val="FFFFFF"/>
                </a:solidFill>
                <a:latin typeface="Times New Roman" charset="0"/>
                <a:cs typeface="Times New Roman" charset="0"/>
                <a:sym typeface="Times New Roman" charset="0"/>
              </a:rPr>
              <a:t>emering</a:t>
            </a:r>
            <a:r>
              <a:rPr lang="en-US" sz="3600" dirty="0" smtClean="0">
                <a:solidFill>
                  <a:srgbClr val="FFFFFF"/>
                </a:solidFill>
                <a:latin typeface="Times New Roman" charset="0"/>
                <a:cs typeface="Times New Roman" charset="0"/>
                <a:sym typeface="Times New Roman" charset="0"/>
              </a:rPr>
              <a:t> from from the critical role of care-giving and parenting</a:t>
            </a:r>
          </a:p>
          <a:p>
            <a:pPr marL="973138" indent="-300038" algn="just" defTabSz="914400" eaLnBrk="1">
              <a:spcBef>
                <a:spcPts val="600"/>
              </a:spcBef>
              <a:buFontTx/>
              <a:buBlip>
                <a:blip r:embed="rId2"/>
              </a:buBlip>
              <a:defRPr/>
            </a:pPr>
            <a:r>
              <a:rPr lang="en-US" sz="3600" dirty="0" smtClean="0">
                <a:solidFill>
                  <a:srgbClr val="FFFFFF"/>
                </a:solidFill>
                <a:latin typeface="Times New Roman" charset="0"/>
                <a:cs typeface="Times New Roman" charset="0"/>
                <a:sym typeface="Times New Roman" charset="0"/>
              </a:rPr>
              <a:t>This </a:t>
            </a:r>
            <a:r>
              <a:rPr lang="en-US" sz="3600" dirty="0" err="1" smtClean="0">
                <a:solidFill>
                  <a:srgbClr val="FFFFFF"/>
                </a:solidFill>
                <a:latin typeface="Times New Roman" charset="0"/>
                <a:cs typeface="Times New Roman" charset="0"/>
                <a:sym typeface="Times New Roman" charset="0"/>
              </a:rPr>
              <a:t>invovles</a:t>
            </a:r>
            <a:r>
              <a:rPr lang="en-US" sz="3600" dirty="0" smtClean="0">
                <a:solidFill>
                  <a:srgbClr val="FFFFFF"/>
                </a:solidFill>
                <a:latin typeface="Times New Roman" charset="0"/>
                <a:cs typeface="Times New Roman" charset="0"/>
                <a:sym typeface="Times New Roman" charset="0"/>
              </a:rPr>
              <a:t> the development of an enlarged </a:t>
            </a:r>
            <a:r>
              <a:rPr lang="en-US" sz="3600" dirty="0" err="1" smtClean="0">
                <a:solidFill>
                  <a:srgbClr val="FFFFFF"/>
                </a:solidFill>
                <a:latin typeface="Times New Roman" charset="0"/>
                <a:cs typeface="Times New Roman" charset="0"/>
                <a:sym typeface="Times New Roman" charset="0"/>
              </a:rPr>
              <a:t>neocortex</a:t>
            </a:r>
            <a:r>
              <a:rPr lang="en-US" sz="3600" dirty="0" smtClean="0">
                <a:solidFill>
                  <a:srgbClr val="FFFFFF"/>
                </a:solidFill>
                <a:latin typeface="Times New Roman" charset="0"/>
                <a:cs typeface="Times New Roman" charset="0"/>
                <a:sym typeface="Times New Roman" charset="0"/>
              </a:rPr>
              <a:t> (Wang, 2005)</a:t>
            </a:r>
            <a:endParaRPr lang="en-US" sz="3600" dirty="0" smtClean="0"/>
          </a:p>
        </p:txBody>
      </p:sp>
      <p:pic>
        <p:nvPicPr>
          <p:cNvPr id="15363" name="Picture 3" descr="Water Lilly logo blue"/>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511548">
            <a:off x="7667625" y="5661025"/>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62571386"/>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Grp="1"/>
          </p:cNvSpPr>
          <p:nvPr>
            <p:ph type="title"/>
          </p:nvPr>
        </p:nvSpPr>
        <p:spPr bwMode="auto">
          <a:xfrm>
            <a:off x="685800" y="608013"/>
            <a:ext cx="7772400" cy="1144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000" b="1" smtClean="0">
                <a:solidFill>
                  <a:srgbClr val="FFFF66"/>
                </a:solidFill>
                <a:effectLst>
                  <a:outerShdw blurRad="38100" dist="38100" dir="2700000" algn="tl">
                    <a:srgbClr val="000000"/>
                  </a:outerShdw>
                </a:effectLst>
                <a:latin typeface="Times New Roman" charset="0"/>
                <a:cs typeface="Times New Roman" charset="0"/>
                <a:sym typeface="Times New Roman" charset="0"/>
              </a:rPr>
              <a:t>Compassion/caring flow</a:t>
            </a:r>
            <a:endParaRPr lang="en-US" smtClean="0"/>
          </a:p>
        </p:txBody>
      </p:sp>
      <p:sp>
        <p:nvSpPr>
          <p:cNvPr id="156674" name="Rectangle 2"/>
          <p:cNvSpPr>
            <a:spLocks noGrp="1"/>
          </p:cNvSpPr>
          <p:nvPr>
            <p:ph type="body" idx="1"/>
          </p:nvPr>
        </p:nvSpPr>
        <p:spPr bwMode="auto">
          <a:xfrm>
            <a:off x="685800" y="1981200"/>
            <a:ext cx="7772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333375" indent="-333375" defTabSz="914400" eaLnBrk="1">
              <a:spcBef>
                <a:spcPts val="700"/>
              </a:spcBef>
              <a:buClr>
                <a:srgbClr val="FFFFFF"/>
              </a:buClr>
              <a:buFontTx/>
              <a:buChar char="•"/>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Other 				Self</a:t>
            </a:r>
          </a:p>
          <a:p>
            <a:pPr marL="333375" indent="-333375" defTabSz="914400" eaLnBrk="1">
              <a:spcBef>
                <a:spcPts val="700"/>
              </a:spcBef>
              <a:buClr>
                <a:srgbClr val="FFFFFF"/>
              </a:buClr>
              <a:buFontTx/>
              <a:buChar char="•"/>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Self					Other</a:t>
            </a:r>
          </a:p>
          <a:p>
            <a:pPr marL="333375" indent="-333375" defTabSz="914400" eaLnBrk="1">
              <a:spcBef>
                <a:spcPts val="700"/>
              </a:spcBef>
              <a:buClr>
                <a:srgbClr val="FFFFFF"/>
              </a:buClr>
              <a:buFontTx/>
              <a:buChar char="•"/>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Self 					Self</a:t>
            </a:r>
          </a:p>
          <a:p>
            <a:pPr marL="333375" indent="-333375" defTabSz="914400" eaLnBrk="1">
              <a:spcBef>
                <a:spcPts val="700"/>
              </a:spcBef>
              <a:buClr>
                <a:srgbClr val="FFFFFF"/>
              </a:buClr>
              <a:buFontTx/>
              <a:buChar char="•"/>
              <a:defRPr/>
            </a:pPr>
            <a:endPar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333375" indent="-333375" defTabSz="914400" eaLnBrk="1">
              <a:spcBef>
                <a:spcPts val="600"/>
              </a:spcBef>
              <a:buClr>
                <a:srgbClr val="FFFFFF"/>
              </a:buClr>
              <a:buFontTx/>
              <a:buChar char="•"/>
              <a:defRPr/>
            </a:pP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Evidence that intentionally practicing each of these can have impacts on mental states and social behaviour</a:t>
            </a:r>
            <a:endParaRPr lang="en-US" smtClean="0"/>
          </a:p>
        </p:txBody>
      </p:sp>
      <p:sp>
        <p:nvSpPr>
          <p:cNvPr id="156675" name="Line 3"/>
          <p:cNvSpPr>
            <a:spLocks noChangeShapeType="1"/>
          </p:cNvSpPr>
          <p:nvPr/>
        </p:nvSpPr>
        <p:spPr bwMode="auto">
          <a:xfrm>
            <a:off x="3635375" y="2276475"/>
            <a:ext cx="1439863" cy="0"/>
          </a:xfrm>
          <a:prstGeom prst="line">
            <a:avLst/>
          </a:prstGeom>
          <a:noFill/>
          <a:ln w="57150" cap="flat" cmpd="sng">
            <a:solidFill>
              <a:srgbClr val="FFFF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56676" name="Line 4"/>
          <p:cNvSpPr>
            <a:spLocks noChangeShapeType="1"/>
          </p:cNvSpPr>
          <p:nvPr/>
        </p:nvSpPr>
        <p:spPr bwMode="auto">
          <a:xfrm>
            <a:off x="3635375" y="2924175"/>
            <a:ext cx="1439863" cy="0"/>
          </a:xfrm>
          <a:prstGeom prst="line">
            <a:avLst/>
          </a:prstGeom>
          <a:noFill/>
          <a:ln w="57150" cap="flat" cmpd="sng">
            <a:solidFill>
              <a:srgbClr val="FFFF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
        <p:nvSpPr>
          <p:cNvPr id="156677" name="Line 5"/>
          <p:cNvSpPr>
            <a:spLocks noChangeShapeType="1"/>
          </p:cNvSpPr>
          <p:nvPr/>
        </p:nvSpPr>
        <p:spPr bwMode="auto">
          <a:xfrm>
            <a:off x="3563938" y="3500438"/>
            <a:ext cx="1439862" cy="0"/>
          </a:xfrm>
          <a:prstGeom prst="line">
            <a:avLst/>
          </a:prstGeom>
          <a:noFill/>
          <a:ln w="57150" cap="flat" cmpd="sng">
            <a:solidFill>
              <a:srgbClr val="FFFF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hangingPunct="0">
              <a:defRPr/>
            </a:pPr>
            <a:endParaRPr lang="en-US" sz="120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3964736506"/>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p:cNvSpPr>
          <p:nvPr>
            <p:ph type="title"/>
          </p:nvPr>
        </p:nvSpPr>
        <p:spPr bwMode="auto">
          <a:xfrm>
            <a:off x="609600" y="381000"/>
            <a:ext cx="8077200" cy="7445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b="1" dirty="0"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Self-Compassion</a:t>
            </a:r>
            <a:endParaRPr lang="en-US" sz="4400" dirty="0" smtClean="0"/>
          </a:p>
        </p:txBody>
      </p:sp>
      <p:sp>
        <p:nvSpPr>
          <p:cNvPr id="17410" name="Rectangle 2"/>
          <p:cNvSpPr>
            <a:spLocks noGrp="1"/>
          </p:cNvSpPr>
          <p:nvPr>
            <p:ph type="body" idx="1"/>
          </p:nvPr>
        </p:nvSpPr>
        <p:spPr bwMode="auto">
          <a:xfrm>
            <a:off x="685800" y="1447800"/>
            <a:ext cx="8229600" cy="5730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39688" indent="0" defTabSz="914400" eaLnBrk="1">
              <a:lnSpc>
                <a:spcPct val="90000"/>
              </a:lnSpc>
              <a:spcBef>
                <a:spcPts val="700"/>
              </a:spcBef>
              <a:defRPr/>
            </a:pPr>
            <a:r>
              <a:rPr lang="en-US" sz="3200" b="1" smtClean="0">
                <a:solidFill>
                  <a:srgbClr val="FFFFFF"/>
                </a:solidFill>
                <a:latin typeface="Times New Roman" charset="0"/>
                <a:cs typeface="Times New Roman" charset="0"/>
                <a:sym typeface="Times New Roman" charset="0"/>
              </a:rPr>
              <a:t>Neff (2003b) has operationalized self-compassion as consisting of three main elements: </a:t>
            </a:r>
          </a:p>
          <a:p>
            <a:pPr marL="39688" indent="0" defTabSz="914400" eaLnBrk="1">
              <a:lnSpc>
                <a:spcPct val="90000"/>
              </a:lnSpc>
              <a:spcBef>
                <a:spcPts val="700"/>
              </a:spcBef>
              <a:defRPr/>
            </a:pPr>
            <a:endParaRPr lang="en-US" sz="3200" b="1" smtClean="0">
              <a:solidFill>
                <a:srgbClr val="FFFFFF"/>
              </a:solidFill>
              <a:latin typeface="Times New Roman" charset="0"/>
              <a:cs typeface="Times New Roman" charset="0"/>
              <a:sym typeface="Times New Roman" charset="0"/>
            </a:endParaRPr>
          </a:p>
          <a:p>
            <a:pPr marL="39688" indent="0" defTabSz="914400" eaLnBrk="1">
              <a:lnSpc>
                <a:spcPct val="90000"/>
              </a:lnSpc>
              <a:spcBef>
                <a:spcPts val="700"/>
              </a:spcBef>
              <a:buClr>
                <a:srgbClr val="FFFFFF"/>
              </a:buClr>
              <a:buFontTx/>
              <a:buAutoNum type="arabicPeriod"/>
              <a:defRPr/>
            </a:pPr>
            <a:r>
              <a:rPr lang="en-US" sz="3200" smtClean="0">
                <a:solidFill>
                  <a:srgbClr val="FFFFFF"/>
                </a:solidFill>
                <a:latin typeface="Times New Roman" charset="0"/>
                <a:cs typeface="Times New Roman" charset="0"/>
                <a:sym typeface="Times New Roman" charset="0"/>
              </a:rPr>
              <a:t>Self-kindness vs harsh criticism and self-judgment</a:t>
            </a:r>
            <a:endParaRPr lang="en-US" sz="3200" b="1" smtClean="0">
              <a:solidFill>
                <a:srgbClr val="FFFFFF"/>
              </a:solidFill>
              <a:latin typeface="Times New Roman" charset="0"/>
              <a:cs typeface="Times New Roman" charset="0"/>
              <a:sym typeface="Times New Roman" charset="0"/>
            </a:endParaRPr>
          </a:p>
          <a:p>
            <a:pPr marL="39688" indent="0" defTabSz="914400" eaLnBrk="1">
              <a:lnSpc>
                <a:spcPct val="90000"/>
              </a:lnSpc>
              <a:spcBef>
                <a:spcPts val="700"/>
              </a:spcBef>
              <a:buClr>
                <a:srgbClr val="FFFFFF"/>
              </a:buClr>
              <a:buFontTx/>
              <a:buAutoNum type="arabicPeriod"/>
              <a:defRPr/>
            </a:pPr>
            <a:r>
              <a:rPr lang="en-US" sz="3200" smtClean="0">
                <a:solidFill>
                  <a:srgbClr val="FFFFFF"/>
                </a:solidFill>
                <a:latin typeface="Times New Roman" charset="0"/>
                <a:cs typeface="Times New Roman" charset="0"/>
                <a:sym typeface="Times New Roman" charset="0"/>
              </a:rPr>
              <a:t>A sense of common humanity vs seeing self as separate and isolated</a:t>
            </a:r>
            <a:endParaRPr lang="en-US" sz="3200" b="1" smtClean="0">
              <a:solidFill>
                <a:srgbClr val="FFFFFF"/>
              </a:solidFill>
              <a:latin typeface="Times New Roman" charset="0"/>
              <a:cs typeface="Times New Roman" charset="0"/>
              <a:sym typeface="Times New Roman" charset="0"/>
            </a:endParaRPr>
          </a:p>
          <a:p>
            <a:pPr marL="39688" indent="0" defTabSz="914400" eaLnBrk="1">
              <a:lnSpc>
                <a:spcPct val="90000"/>
              </a:lnSpc>
              <a:spcBef>
                <a:spcPts val="700"/>
              </a:spcBef>
              <a:buClr>
                <a:srgbClr val="FFFFFF"/>
              </a:buClr>
              <a:buFontTx/>
              <a:buAutoNum type="arabicPeriod"/>
              <a:defRPr/>
            </a:pPr>
            <a:r>
              <a:rPr lang="en-US" sz="3200" smtClean="0">
                <a:solidFill>
                  <a:srgbClr val="FFFFFF"/>
                </a:solidFill>
                <a:latin typeface="Times New Roman" charset="0"/>
                <a:cs typeface="Times New Roman" charset="0"/>
                <a:sym typeface="Times New Roman" charset="0"/>
              </a:rPr>
              <a:t>Mindfulness vs overidentification</a:t>
            </a:r>
            <a:endParaRPr lang="en-US" smtClean="0"/>
          </a:p>
        </p:txBody>
      </p:sp>
      <p:pic>
        <p:nvPicPr>
          <p:cNvPr id="17411" name="Picture 3"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667625" y="5661025"/>
            <a:ext cx="10080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5472410"/>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AutoShape 1"/>
          <p:cNvSpPr>
            <a:spLocks/>
          </p:cNvSpPr>
          <p:nvPr/>
        </p:nvSpPr>
        <p:spPr bwMode="auto">
          <a:xfrm>
            <a:off x="1295400" y="4191000"/>
            <a:ext cx="2133600" cy="311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900"/>
              </a:spcBef>
              <a:defRPr/>
            </a:pPr>
            <a:r>
              <a:rPr lang="en-US">
                <a:solidFill>
                  <a:srgbClr val="FFFFFF"/>
                </a:solidFill>
                <a:latin typeface="Times New Roman" charset="0"/>
                <a:ea typeface="ＭＳ Ｐゴシック" charset="0"/>
                <a:cs typeface="Times New Roman" charset="0"/>
                <a:sym typeface="Times New Roman" charset="0"/>
              </a:rPr>
              <a:t>Defusion</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58722" name="AutoShape 2"/>
          <p:cNvSpPr>
            <a:spLocks/>
          </p:cNvSpPr>
          <p:nvPr/>
        </p:nvSpPr>
        <p:spPr bwMode="auto">
          <a:xfrm>
            <a:off x="6553200" y="4191000"/>
            <a:ext cx="2133600" cy="311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900"/>
              </a:spcBef>
              <a:defRPr/>
            </a:pPr>
            <a:r>
              <a:rPr lang="en-US">
                <a:solidFill>
                  <a:srgbClr val="FFFFFF"/>
                </a:solidFill>
                <a:latin typeface="Times New Roman" charset="0"/>
                <a:ea typeface="ＭＳ Ｐゴシック" charset="0"/>
                <a:cs typeface="Times New Roman" charset="0"/>
                <a:sym typeface="Times New Roman" charset="0"/>
              </a:rPr>
              <a:t>Commitment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58723" name="AutoShape 3"/>
          <p:cNvSpPr>
            <a:spLocks/>
          </p:cNvSpPr>
          <p:nvPr/>
        </p:nvSpPr>
        <p:spPr bwMode="auto">
          <a:xfrm rot="5400000">
            <a:off x="2819400" y="1524000"/>
            <a:ext cx="3810000" cy="381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19" y="0"/>
                </a:moveTo>
                <a:lnTo>
                  <a:pt x="0" y="10800"/>
                </a:lnTo>
                <a:lnTo>
                  <a:pt x="5319" y="21600"/>
                </a:lnTo>
                <a:lnTo>
                  <a:pt x="16281" y="21600"/>
                </a:lnTo>
                <a:lnTo>
                  <a:pt x="21600" y="10800"/>
                </a:lnTo>
                <a:lnTo>
                  <a:pt x="16281" y="0"/>
                </a:lnTo>
                <a:close/>
              </a:path>
            </a:pathLst>
          </a:custGeom>
          <a:noFill/>
          <a:ln w="25400" cap="rnd" cmpd="sng">
            <a:solidFill>
              <a:srgbClr val="FFFF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
        <p:nvSpPr>
          <p:cNvPr id="158724" name="AutoShape 4"/>
          <p:cNvSpPr>
            <a:spLocks/>
          </p:cNvSpPr>
          <p:nvPr/>
        </p:nvSpPr>
        <p:spPr bwMode="auto">
          <a:xfrm>
            <a:off x="3657600" y="2895600"/>
            <a:ext cx="2133600" cy="614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spcBef>
                <a:spcPts val="1000"/>
              </a:spcBef>
              <a:defRPr/>
            </a:pPr>
            <a:r>
              <a:rPr lang="en-US" sz="1800">
                <a:solidFill>
                  <a:srgbClr val="FFFFFF"/>
                </a:solidFill>
                <a:latin typeface="Times New Roman" charset="0"/>
                <a:ea typeface="ＭＳ Ｐゴシック" charset="0"/>
                <a:cs typeface="Times New Roman" charset="0"/>
                <a:sym typeface="Times New Roman" charset="0"/>
              </a:rPr>
              <a:t>Psychological Flexibility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58725" name="AutoShape 5"/>
          <p:cNvSpPr>
            <a:spLocks/>
          </p:cNvSpPr>
          <p:nvPr/>
        </p:nvSpPr>
        <p:spPr bwMode="auto">
          <a:xfrm>
            <a:off x="1676400" y="2209800"/>
            <a:ext cx="2362200" cy="676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900"/>
              </a:spcBef>
              <a:defRPr/>
            </a:pPr>
            <a:r>
              <a:rPr lang="en-US">
                <a:solidFill>
                  <a:srgbClr val="FFFFFF"/>
                </a:solidFill>
                <a:latin typeface="Times New Roman" charset="0"/>
                <a:ea typeface="ＭＳ Ｐゴシック" charset="0"/>
                <a:cs typeface="Times New Roman" charset="0"/>
                <a:sym typeface="Times New Roman" charset="0"/>
              </a:rPr>
              <a:t>Acceptance</a:t>
            </a:r>
          </a:p>
        </p:txBody>
      </p:sp>
      <p:sp>
        <p:nvSpPr>
          <p:cNvPr id="158726" name="AutoShape 6"/>
          <p:cNvSpPr>
            <a:spLocks/>
          </p:cNvSpPr>
          <p:nvPr/>
        </p:nvSpPr>
        <p:spPr bwMode="auto">
          <a:xfrm>
            <a:off x="3733800" y="1066800"/>
            <a:ext cx="1981200" cy="550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lnSpc>
                <a:spcPct val="50000"/>
              </a:lnSpc>
              <a:spcBef>
                <a:spcPts val="900"/>
              </a:spcBef>
              <a:defRPr/>
            </a:pPr>
            <a:r>
              <a:rPr lang="en-US">
                <a:solidFill>
                  <a:srgbClr val="FFFFFF"/>
                </a:solidFill>
                <a:latin typeface="Times New Roman" charset="0"/>
                <a:ea typeface="ＭＳ Ｐゴシック" charset="0"/>
                <a:cs typeface="Times New Roman" charset="0"/>
                <a:sym typeface="Times New Roman" charset="0"/>
              </a:rPr>
              <a:t>Present </a:t>
            </a:r>
          </a:p>
          <a:p>
            <a:pPr algn="ctr" hangingPunct="0">
              <a:lnSpc>
                <a:spcPct val="50000"/>
              </a:lnSpc>
              <a:spcBef>
                <a:spcPts val="900"/>
              </a:spcBef>
              <a:defRPr/>
            </a:pPr>
            <a:r>
              <a:rPr lang="en-US">
                <a:solidFill>
                  <a:srgbClr val="FFFFFF"/>
                </a:solidFill>
                <a:latin typeface="Times New Roman" charset="0"/>
                <a:ea typeface="ＭＳ Ｐゴシック" charset="0"/>
                <a:cs typeface="Times New Roman" charset="0"/>
                <a:sym typeface="Times New Roman" charset="0"/>
              </a:rPr>
              <a:t>Moment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58727" name="AutoShape 7"/>
          <p:cNvSpPr>
            <a:spLocks/>
          </p:cNvSpPr>
          <p:nvPr/>
        </p:nvSpPr>
        <p:spPr bwMode="auto">
          <a:xfrm>
            <a:off x="3657600" y="5562600"/>
            <a:ext cx="2133600" cy="550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lnSpc>
                <a:spcPct val="50000"/>
              </a:lnSpc>
              <a:spcBef>
                <a:spcPts val="900"/>
              </a:spcBef>
              <a:defRPr/>
            </a:pPr>
            <a:r>
              <a:rPr lang="en-US">
                <a:solidFill>
                  <a:srgbClr val="FFFFFF"/>
                </a:solidFill>
                <a:latin typeface="Times New Roman" charset="0"/>
                <a:ea typeface="ＭＳ Ｐゴシック" charset="0"/>
                <a:cs typeface="Times New Roman" charset="0"/>
                <a:sym typeface="Times New Roman" charset="0"/>
              </a:rPr>
              <a:t>Self</a:t>
            </a:r>
          </a:p>
          <a:p>
            <a:pPr algn="ctr" hangingPunct="0">
              <a:lnSpc>
                <a:spcPct val="50000"/>
              </a:lnSpc>
              <a:spcBef>
                <a:spcPts val="900"/>
              </a:spcBef>
              <a:defRPr/>
            </a:pPr>
            <a:r>
              <a:rPr lang="en-US">
                <a:solidFill>
                  <a:srgbClr val="FFFFFF"/>
                </a:solidFill>
                <a:latin typeface="Times New Roman" charset="0"/>
                <a:ea typeface="ＭＳ Ｐゴシック" charset="0"/>
                <a:cs typeface="Times New Roman" charset="0"/>
                <a:sym typeface="Times New Roman" charset="0"/>
              </a:rPr>
              <a:t>As Context</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58728" name="AutoShape 8"/>
          <p:cNvSpPr>
            <a:spLocks/>
          </p:cNvSpPr>
          <p:nvPr/>
        </p:nvSpPr>
        <p:spPr bwMode="auto">
          <a:xfrm>
            <a:off x="6553200" y="2209800"/>
            <a:ext cx="2133600" cy="311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spcBef>
                <a:spcPts val="900"/>
              </a:spcBef>
              <a:defRPr/>
            </a:pPr>
            <a:r>
              <a:rPr lang="en-US">
                <a:solidFill>
                  <a:srgbClr val="FFFFFF"/>
                </a:solidFill>
                <a:latin typeface="Times New Roman" charset="0"/>
                <a:ea typeface="ＭＳ Ｐゴシック" charset="0"/>
                <a:cs typeface="Times New Roman" charset="0"/>
                <a:sym typeface="Times New Roman" charset="0"/>
              </a:rPr>
              <a:t>Values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58729" name="AutoShape 9"/>
          <p:cNvSpPr>
            <a:spLocks/>
          </p:cNvSpPr>
          <p:nvPr/>
        </p:nvSpPr>
        <p:spPr bwMode="auto">
          <a:xfrm>
            <a:off x="2667000" y="6324600"/>
            <a:ext cx="4114800" cy="371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defRPr/>
            </a:pPr>
            <a:r>
              <a:rPr lang="en-US" sz="2000">
                <a:solidFill>
                  <a:srgbClr val="FFFFFF"/>
                </a:solidFill>
                <a:latin typeface="Times New Roman" charset="0"/>
                <a:ea typeface="ＭＳ Ｐゴシック" charset="0"/>
                <a:cs typeface="Times New Roman" charset="0"/>
                <a:sym typeface="Times New Roman" charset="0"/>
              </a:rPr>
              <a:t>Common Humanity</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58730" name="AutoShape 10"/>
          <p:cNvSpPr>
            <a:spLocks/>
          </p:cNvSpPr>
          <p:nvPr/>
        </p:nvSpPr>
        <p:spPr bwMode="auto">
          <a:xfrm>
            <a:off x="-838200" y="228600"/>
            <a:ext cx="4114800" cy="371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defRPr/>
            </a:pPr>
            <a:r>
              <a:rPr lang="en-US" sz="2000">
                <a:solidFill>
                  <a:srgbClr val="FFFFFF"/>
                </a:solidFill>
                <a:latin typeface="Times New Roman" charset="0"/>
                <a:ea typeface="ＭＳ Ｐゴシック" charset="0"/>
                <a:cs typeface="Times New Roman" charset="0"/>
                <a:sym typeface="Times New Roman" charset="0"/>
              </a:rPr>
              <a:t>Mindfulness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58731" name="AutoShape 11"/>
          <p:cNvSpPr>
            <a:spLocks/>
          </p:cNvSpPr>
          <p:nvPr/>
        </p:nvSpPr>
        <p:spPr bwMode="auto">
          <a:xfrm>
            <a:off x="6172200" y="228600"/>
            <a:ext cx="4114800" cy="371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hangingPunct="0">
              <a:defRPr/>
            </a:pPr>
            <a:r>
              <a:rPr lang="en-US" sz="2000">
                <a:solidFill>
                  <a:srgbClr val="FFFFFF"/>
                </a:solidFill>
                <a:latin typeface="Times New Roman" charset="0"/>
                <a:ea typeface="ＭＳ Ｐゴシック" charset="0"/>
                <a:cs typeface="Times New Roman" charset="0"/>
                <a:sym typeface="Times New Roman" charset="0"/>
              </a:rPr>
              <a:t>Self-Kindness</a:t>
            </a:r>
            <a:endParaRPr lang="en-US" sz="2400" b="1">
              <a:solidFill>
                <a:srgbClr val="000000"/>
              </a:solidFill>
              <a:latin typeface="Times New Roman" charset="0"/>
              <a:ea typeface="ＭＳ Ｐゴシック" charset="0"/>
              <a:cs typeface="Times New Roman" charset="0"/>
              <a:sym typeface="Times New Roman" charset="0"/>
            </a:endParaRPr>
          </a:p>
        </p:txBody>
      </p:sp>
      <p:sp>
        <p:nvSpPr>
          <p:cNvPr id="158732" name="AutoShape 12"/>
          <p:cNvSpPr>
            <a:spLocks/>
          </p:cNvSpPr>
          <p:nvPr/>
        </p:nvSpPr>
        <p:spPr bwMode="auto">
          <a:xfrm>
            <a:off x="914400" y="5256213"/>
            <a:ext cx="7542213" cy="990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12700" cap="flat" cmpd="sng">
            <a:solidFill>
              <a:srgbClr val="FFFF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
        <p:nvSpPr>
          <p:cNvPr id="158733" name="AutoShape 13"/>
          <p:cNvSpPr>
            <a:spLocks/>
          </p:cNvSpPr>
          <p:nvPr/>
        </p:nvSpPr>
        <p:spPr bwMode="auto">
          <a:xfrm>
            <a:off x="914400" y="227013"/>
            <a:ext cx="4800600" cy="56403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12700" cap="flat" cmpd="sng">
            <a:solidFill>
              <a:srgbClr val="FFFF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
        <p:nvSpPr>
          <p:cNvPr id="158734" name="AutoShape 14"/>
          <p:cNvSpPr>
            <a:spLocks/>
          </p:cNvSpPr>
          <p:nvPr/>
        </p:nvSpPr>
        <p:spPr bwMode="auto">
          <a:xfrm>
            <a:off x="3733800" y="227013"/>
            <a:ext cx="4800600" cy="56403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12700" cap="flat" cmpd="sng">
            <a:solidFill>
              <a:srgbClr val="FFFF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hangingPunct="0">
              <a:defRPr/>
            </a:pPr>
            <a:endParaRPr lang="en-US" sz="1800">
              <a:solidFill>
                <a:srgbClr val="FFFFFF"/>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137474964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87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8732"/>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5872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58731"/>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58733"/>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499"/>
                                          </p:stCondLst>
                                        </p:cTn>
                                        <p:tgtEl>
                                          <p:spTgt spid="158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9" grpId="0" autoUpdateAnimBg="0"/>
      <p:bldP spid="158730" grpId="0" autoUpdateAnimBg="0"/>
      <p:bldP spid="158731"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Grp="1"/>
          </p:cNvSpPr>
          <p:nvPr>
            <p:ph type="title"/>
          </p:nvPr>
        </p:nvSpPr>
        <p:spPr bwMode="auto">
          <a:xfrm>
            <a:off x="685800" y="608013"/>
            <a:ext cx="7772400" cy="1144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Compassionate as Descent</a:t>
            </a:r>
            <a:endParaRPr lang="en-US" smtClean="0"/>
          </a:p>
        </p:txBody>
      </p:sp>
      <p:sp>
        <p:nvSpPr>
          <p:cNvPr id="159746" name="Rectangle 2"/>
          <p:cNvSpPr>
            <a:spLocks noGrp="1"/>
          </p:cNvSpPr>
          <p:nvPr>
            <p:ph type="body" idx="1"/>
          </p:nvPr>
        </p:nvSpPr>
        <p:spPr bwMode="auto">
          <a:xfrm>
            <a:off x="685800" y="1981200"/>
            <a:ext cx="7772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300038" indent="-300038" defTabSz="914400" eaLnBrk="1">
              <a:spcBef>
                <a:spcPts val="600"/>
              </a:spcBef>
              <a:buClr>
                <a:srgbClr val="FFFFFF"/>
              </a:buClr>
              <a:buFontTx/>
              <a:buChar char="•"/>
              <a:defRPr/>
            </a:pP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Compassion  is not about </a:t>
            </a:r>
            <a:r>
              <a:rPr lang="en-US" sz="2800" b="1" i="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ascending</a:t>
            </a: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to some high ideal</a:t>
            </a:r>
          </a:p>
          <a:p>
            <a:pPr marL="300038" indent="-300038" defTabSz="914400" eaLnBrk="1">
              <a:spcBef>
                <a:spcPts val="600"/>
              </a:spcBef>
              <a:buClr>
                <a:srgbClr val="FFFFFF"/>
              </a:buClr>
              <a:buFontTx/>
              <a:buChar char="•"/>
              <a:defRPr/>
            </a:pPr>
            <a:r>
              <a:rPr lang="en-US" sz="28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It is about dropping into the reality of our human experience</a:t>
            </a:r>
            <a:endParaRPr lang="en-US" smtClean="0"/>
          </a:p>
        </p:txBody>
      </p:sp>
    </p:spTree>
    <p:extLst>
      <p:ext uri="{BB962C8B-B14F-4D97-AF65-F5344CB8AC3E}">
        <p14:creationId xmlns:p14="http://schemas.microsoft.com/office/powerpoint/2010/main" val="775732010"/>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
          <p:cNvSpPr>
            <a:spLocks noGrp="1"/>
          </p:cNvSpPr>
          <p:nvPr>
            <p:ph type="title"/>
          </p:nvPr>
        </p:nvSpPr>
        <p:spPr bwMode="auto">
          <a:xfrm>
            <a:off x="685800" y="457200"/>
            <a:ext cx="7772400" cy="60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831850" eaLnBrk="1">
              <a:defRPr/>
            </a:pPr>
            <a:r>
              <a:rPr lang="en-US" sz="36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Preparing for Imagery </a:t>
            </a:r>
            <a:endParaRPr lang="en-US" smtClean="0"/>
          </a:p>
        </p:txBody>
      </p:sp>
      <p:sp>
        <p:nvSpPr>
          <p:cNvPr id="164866" name="Rectangle 2"/>
          <p:cNvSpPr>
            <a:spLocks noGrp="1"/>
          </p:cNvSpPr>
          <p:nvPr>
            <p:ph type="body" idx="1"/>
          </p:nvPr>
        </p:nvSpPr>
        <p:spPr bwMode="auto">
          <a:xfrm>
            <a:off x="827088" y="1341438"/>
            <a:ext cx="79248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spcBef>
                <a:spcPts val="500"/>
              </a:spcBef>
              <a:defRPr/>
            </a:pPr>
            <a:r>
              <a:rPr lang="en-US" sz="2400" b="1" smtClean="0">
                <a:solidFill>
                  <a:srgbClr val="FFFFFF"/>
                </a:solidFill>
                <a:latin typeface="Times New Roman" charset="0"/>
                <a:cs typeface="Times New Roman" charset="0"/>
                <a:sym typeface="Times New Roman" charset="0"/>
              </a:rPr>
              <a:t> </a:t>
            </a:r>
            <a:endParaRPr lang="en-US" smtClean="0"/>
          </a:p>
        </p:txBody>
      </p:sp>
      <p:sp>
        <p:nvSpPr>
          <p:cNvPr id="164867" name="AutoShape 3"/>
          <p:cNvSpPr>
            <a:spLocks/>
          </p:cNvSpPr>
          <p:nvPr/>
        </p:nvSpPr>
        <p:spPr bwMode="auto">
          <a:xfrm>
            <a:off x="468313" y="1196975"/>
            <a:ext cx="8424862" cy="400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defRPr/>
            </a:pPr>
            <a:endParaRPr lang="en-US" sz="1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ctr" hangingPunct="0">
              <a:defRPr/>
            </a:pPr>
            <a:r>
              <a:rPr lang="en-US" sz="2800" dirty="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Mindfulness</a:t>
            </a:r>
          </a:p>
          <a:p>
            <a:pPr algn="just" hangingPunct="0">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ja-JP" alt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Mindfulness is the awareness that emerges through paying attention on purpose in the present moment, and non-judgmentally, to the unfolding of experience moment by moment</a:t>
            </a:r>
            <a:r>
              <a:rPr lang="ja-JP" alt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Jon </a:t>
            </a:r>
            <a:r>
              <a:rPr lang="en-US" sz="2800" dirty="0" err="1">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Kabat-Zinn</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a:t>
            </a:r>
          </a:p>
          <a:p>
            <a:pPr algn="just" hangingPunct="0">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Intrusions of thoughts and feelings – </a:t>
            </a:r>
            <a:r>
              <a:rPr lang="en-US" sz="2800" dirty="0" err="1">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normalise</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and teach </a:t>
            </a:r>
            <a:r>
              <a:rPr lang="ja-JP" alt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with kindness to just return the attention</a:t>
            </a:r>
            <a:r>
              <a:rPr lang="ja-JP" alt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endParaRPr lang="en-US" sz="2400" b="1" dirty="0">
              <a:solidFill>
                <a:srgbClr val="FFFFFF"/>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493748288"/>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p:cNvSpPr>
            <a:spLocks noGrp="1"/>
          </p:cNvSpPr>
          <p:nvPr>
            <p:ph type="title"/>
          </p:nvPr>
        </p:nvSpPr>
        <p:spPr bwMode="auto">
          <a:xfrm>
            <a:off x="685800" y="188913"/>
            <a:ext cx="7772400" cy="8778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0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Soothing Breathing Rhythm </a:t>
            </a:r>
            <a:endParaRPr lang="en-US" smtClean="0"/>
          </a:p>
        </p:txBody>
      </p:sp>
      <p:sp>
        <p:nvSpPr>
          <p:cNvPr id="163842" name="Rectangle 2"/>
          <p:cNvSpPr>
            <a:spLocks noGrp="1"/>
          </p:cNvSpPr>
          <p:nvPr>
            <p:ph type="body" idx="1"/>
          </p:nvPr>
        </p:nvSpPr>
        <p:spPr bwMode="auto">
          <a:xfrm>
            <a:off x="838200" y="1371600"/>
            <a:ext cx="79248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spcBef>
                <a:spcPts val="500"/>
              </a:spcBef>
              <a:defRPr/>
            </a:pPr>
            <a:r>
              <a:rPr lang="en-US" sz="2400" b="1" smtClean="0">
                <a:solidFill>
                  <a:srgbClr val="FFFFFF"/>
                </a:solidFill>
                <a:latin typeface="Times New Roman" charset="0"/>
                <a:cs typeface="Times New Roman" charset="0"/>
                <a:sym typeface="Times New Roman" charset="0"/>
              </a:rPr>
              <a:t> </a:t>
            </a:r>
            <a:endParaRPr lang="en-US" smtClean="0"/>
          </a:p>
        </p:txBody>
      </p:sp>
      <p:sp>
        <p:nvSpPr>
          <p:cNvPr id="163843" name="AutoShape 3"/>
          <p:cNvSpPr>
            <a:spLocks/>
          </p:cNvSpPr>
          <p:nvPr/>
        </p:nvSpPr>
        <p:spPr bwMode="auto">
          <a:xfrm>
            <a:off x="322263" y="1268413"/>
            <a:ext cx="8821737" cy="3548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120650" indent="-120650"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Offer the </a:t>
            </a:r>
            <a:r>
              <a:rPr lang="ja-JP" alt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unstable stance </a:t>
            </a:r>
            <a:r>
              <a:rPr lang="en-US" sz="2400" dirty="0" err="1">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vs</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the stable</a:t>
            </a:r>
            <a:r>
              <a:rPr lang="ja-JP" alt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demonstration and </a:t>
            </a:r>
            <a:r>
              <a:rPr lang="en-US" sz="2400" dirty="0" err="1">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contextualise</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as find and inner </a:t>
            </a:r>
            <a:r>
              <a:rPr lang="en-US" sz="2400" dirty="0" err="1">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centre</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 a point of stability</a:t>
            </a:r>
          </a:p>
          <a:p>
            <a:pPr marL="120650" indent="-120650"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marL="120650" indent="-120650" hangingPunct="0">
              <a:buSzPct val="100000"/>
              <a:buFontTx/>
              <a:buChar char="•"/>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Deepening and slowing the breath – 5-6 breaths per minute</a:t>
            </a:r>
          </a:p>
          <a:p>
            <a:pPr marL="120650" indent="-120650" hangingPunct="0">
              <a:buSzPct val="100000"/>
              <a:buFontTx/>
              <a:buChar char="•"/>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Focus on out-breath and sensation of slowing</a:t>
            </a:r>
          </a:p>
          <a:p>
            <a:pPr marL="120650" indent="-120650" hangingPunct="0">
              <a:buSzPct val="100000"/>
              <a:buFontTx/>
              <a:buChar char="•"/>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Bring attention to body feeling slightly heavier</a:t>
            </a:r>
          </a:p>
          <a:p>
            <a:pPr marL="120650" indent="-120650" hangingPunct="0">
              <a:buSzPct val="100000"/>
              <a:buFontTx/>
              <a:buChar char="•"/>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Feeling of </a:t>
            </a:r>
            <a:r>
              <a:rPr lang="en-US" sz="2400" dirty="0" err="1">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groundedness</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a:t>
            </a:r>
          </a:p>
          <a:p>
            <a:pPr marL="120650" indent="-120650" hangingPunct="0">
              <a:buSzPct val="100000"/>
              <a:buFontTx/>
              <a:buChar char="•"/>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Finding the point of inner stillness (not the same as relaxation!)</a:t>
            </a:r>
          </a:p>
          <a:p>
            <a:pPr marL="120650" indent="-120650"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marL="120650" indent="-120650"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Demonstrate value of facial expression  - 15 sec neutral 15 second smile</a:t>
            </a:r>
          </a:p>
          <a:p>
            <a:pPr marL="120650" indent="-120650"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marL="120650" indent="-120650"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Soothing Rhythm breathing combines posture and body focusing</a:t>
            </a:r>
          </a:p>
        </p:txBody>
      </p:sp>
    </p:spTree>
    <p:extLst>
      <p:ext uri="{BB962C8B-B14F-4D97-AF65-F5344CB8AC3E}">
        <p14:creationId xmlns:p14="http://schemas.microsoft.com/office/powerpoint/2010/main" val="281478413"/>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Grp="1"/>
          </p:cNvSpPr>
          <p:nvPr>
            <p:ph type="title"/>
          </p:nvPr>
        </p:nvSpPr>
        <p:spPr bwMode="auto">
          <a:xfrm>
            <a:off x="685800" y="608013"/>
            <a:ext cx="7847013" cy="1144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Imagery</a:t>
            </a:r>
            <a:endParaRPr lang="en-US" smtClean="0"/>
          </a:p>
        </p:txBody>
      </p:sp>
      <p:sp>
        <p:nvSpPr>
          <p:cNvPr id="165890" name="Rectangle 2"/>
          <p:cNvSpPr>
            <a:spLocks noGrp="1"/>
          </p:cNvSpPr>
          <p:nvPr>
            <p:ph type="body" idx="1"/>
          </p:nvPr>
        </p:nvSpPr>
        <p:spPr bwMode="auto">
          <a:xfrm>
            <a:off x="685800" y="2565400"/>
            <a:ext cx="7772400" cy="353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257175" indent="-257175" defTabSz="914400" eaLnBrk="1">
              <a:spcBef>
                <a:spcPts val="800"/>
              </a:spcBef>
              <a:buClr>
                <a:srgbClr val="FFFFFF"/>
              </a:buClr>
              <a:buFontTx/>
              <a:buChar char="•"/>
              <a:defRPr/>
            </a:pPr>
            <a:r>
              <a:rPr lang="en-US" sz="36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Explain the nature of imagery </a:t>
            </a:r>
          </a:p>
          <a:p>
            <a:pPr marL="257175" indent="-257175" defTabSz="914400" eaLnBrk="1">
              <a:spcBef>
                <a:spcPts val="700"/>
              </a:spcBef>
              <a:defRPr/>
            </a:pPr>
            <a:endParaRPr lang="en-US" sz="36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257175" indent="-257175" defTabSz="914400" eaLnBrk="1">
              <a:spcBef>
                <a:spcPts val="800"/>
              </a:spcBef>
              <a:buClr>
                <a:srgbClr val="FFFFFF"/>
              </a:buClr>
              <a:buFontTx/>
              <a:buChar char="•"/>
              <a:defRPr/>
            </a:pPr>
            <a:r>
              <a:rPr lang="en-US" sz="36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Focus on sensory details</a:t>
            </a:r>
            <a:endParaRPr lang="en-US" smtClean="0"/>
          </a:p>
        </p:txBody>
      </p:sp>
    </p:spTree>
    <p:extLst>
      <p:ext uri="{BB962C8B-B14F-4D97-AF65-F5344CB8AC3E}">
        <p14:creationId xmlns:p14="http://schemas.microsoft.com/office/powerpoint/2010/main" val="3780464677"/>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Grp="1"/>
          </p:cNvSpPr>
          <p:nvPr>
            <p:ph type="title"/>
          </p:nvPr>
        </p:nvSpPr>
        <p:spPr bwMode="auto">
          <a:xfrm>
            <a:off x="684213" y="260350"/>
            <a:ext cx="7772400" cy="60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831850" eaLnBrk="1">
              <a:defRPr/>
            </a:pPr>
            <a:r>
              <a:rPr lang="en-US" sz="36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Imagery </a:t>
            </a:r>
            <a:endParaRPr lang="en-US" smtClean="0"/>
          </a:p>
        </p:txBody>
      </p:sp>
      <p:sp>
        <p:nvSpPr>
          <p:cNvPr id="166914" name="Rectangle 2"/>
          <p:cNvSpPr>
            <a:spLocks noGrp="1"/>
          </p:cNvSpPr>
          <p:nvPr>
            <p:ph type="body" idx="1"/>
          </p:nvPr>
        </p:nvSpPr>
        <p:spPr bwMode="auto">
          <a:xfrm>
            <a:off x="838200" y="1371600"/>
            <a:ext cx="79248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spcBef>
                <a:spcPts val="500"/>
              </a:spcBef>
              <a:defRPr/>
            </a:pPr>
            <a:r>
              <a:rPr lang="en-US" sz="2400" b="1" smtClean="0">
                <a:solidFill>
                  <a:srgbClr val="FFFFFF"/>
                </a:solidFill>
                <a:latin typeface="Times New Roman" charset="0"/>
                <a:cs typeface="Times New Roman" charset="0"/>
                <a:sym typeface="Times New Roman" charset="0"/>
              </a:rPr>
              <a:t> </a:t>
            </a:r>
            <a:endParaRPr lang="en-US" smtClean="0"/>
          </a:p>
        </p:txBody>
      </p:sp>
      <p:sp>
        <p:nvSpPr>
          <p:cNvPr id="166915" name="AutoShape 3"/>
          <p:cNvSpPr>
            <a:spLocks/>
          </p:cNvSpPr>
          <p:nvPr/>
        </p:nvSpPr>
        <p:spPr bwMode="auto">
          <a:xfrm>
            <a:off x="323850" y="1125538"/>
            <a:ext cx="8675688" cy="5224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409575" indent="-409575" algn="ctr" hangingPunct="0">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Non-verbal Communication</a:t>
            </a:r>
          </a:p>
          <a:p>
            <a:pPr marL="409575" indent="-409575" hangingPunct="0">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marL="409575" indent="-409575" hangingPunct="0">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Compassionate facial expression – smile</a:t>
            </a:r>
          </a:p>
          <a:p>
            <a:pPr marL="409575" indent="-409575" hangingPunct="0">
              <a:buSzPct val="100000"/>
              <a:buFontTx/>
              <a:buChar char="•"/>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marL="409575" indent="-409575" hangingPunct="0">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Compassionate voice – tone, form and pace</a:t>
            </a:r>
          </a:p>
          <a:p>
            <a:pPr marL="409575" indent="-409575" hangingPunct="0">
              <a:buSzPct val="100000"/>
              <a:buFontTx/>
              <a:buChar char="•"/>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marL="409575" indent="-409575" hangingPunct="0">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Compassionate posture (e.g. can change depending on the actions</a:t>
            </a:r>
          </a:p>
          <a:p>
            <a:pPr marL="409575" indent="-409575" hangingPunct="0">
              <a:buSzPct val="100000"/>
              <a:buFontTx/>
              <a:buChar char="•"/>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marL="409575" indent="-409575" hangingPunct="0">
              <a:buSzPct val="100000"/>
              <a:buFontTx/>
              <a:buChar char="•"/>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Sense of appearance, and </a:t>
            </a:r>
            <a:r>
              <a:rPr lang="en-US" sz="2800" dirty="0" err="1">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colour</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(e.g. clothes)</a:t>
            </a:r>
          </a:p>
          <a:p>
            <a:pPr marL="409575" indent="-409575" hangingPunct="0">
              <a:defRPr/>
            </a:pPr>
            <a:endParaRPr lang="en-US" sz="2800" dirty="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endParaRPr>
          </a:p>
          <a:p>
            <a:pPr marL="409575" indent="-409575" algn="ctr" hangingPunct="0">
              <a:defRPr/>
            </a:pPr>
            <a:r>
              <a:rPr lang="en-US" sz="2800" dirty="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Sensory qualities help form image</a:t>
            </a:r>
          </a:p>
          <a:p>
            <a:pPr marL="409575" indent="-409575" hangingPunct="0">
              <a:defRPr/>
            </a:pPr>
            <a:r>
              <a:rPr lang="en-US" sz="1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a:t>
            </a:r>
            <a:endParaRPr lang="en-US" sz="2400" b="1" dirty="0">
              <a:solidFill>
                <a:srgbClr val="FFFFFF"/>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11272612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88069256" presetClass="entr" presetSubtype="0" fill="hold" grpId="0" nodeType="afterEffect">
                                  <p:stCondLst>
                                    <p:cond delay="0"/>
                                  </p:stCondLst>
                                  <p:childTnLst>
                                    <p:set>
                                      <p:cBhvr>
                                        <p:cTn id="6" dur="1" fill="hold">
                                          <p:stCondLst>
                                            <p:cond delay="499"/>
                                          </p:stCondLst>
                                        </p:cTn>
                                        <p:tgtEl>
                                          <p:spTgt spid="166915">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2088069256" presetClass="entr" presetSubtype="0" fill="hold" grpId="0" nodeType="afterEffect">
                                  <p:stCondLst>
                                    <p:cond delay="0"/>
                                  </p:stCondLst>
                                  <p:childTnLst>
                                    <p:set>
                                      <p:cBhvr>
                                        <p:cTn id="9" dur="1" fill="hold">
                                          <p:stCondLst>
                                            <p:cond delay="499"/>
                                          </p:stCondLst>
                                        </p:cTn>
                                        <p:tgtEl>
                                          <p:spTgt spid="166915">
                                            <p:txEl>
                                              <p:pRg st="2" end="2"/>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2088069256" presetClass="entr" presetSubtype="0" fill="hold" grpId="0" nodeType="afterEffect">
                                  <p:stCondLst>
                                    <p:cond delay="0"/>
                                  </p:stCondLst>
                                  <p:childTnLst>
                                    <p:set>
                                      <p:cBhvr>
                                        <p:cTn id="12" dur="1" fill="hold">
                                          <p:stCondLst>
                                            <p:cond delay="499"/>
                                          </p:stCondLst>
                                        </p:cTn>
                                        <p:tgtEl>
                                          <p:spTgt spid="166915">
                                            <p:txEl>
                                              <p:pRg st="4" end="4"/>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2088069256" presetClass="entr" presetSubtype="0" fill="hold" grpId="0" nodeType="afterEffect">
                                  <p:stCondLst>
                                    <p:cond delay="0"/>
                                  </p:stCondLst>
                                  <p:childTnLst>
                                    <p:set>
                                      <p:cBhvr>
                                        <p:cTn id="15" dur="1" fill="hold">
                                          <p:stCondLst>
                                            <p:cond delay="499"/>
                                          </p:stCondLst>
                                        </p:cTn>
                                        <p:tgtEl>
                                          <p:spTgt spid="166915">
                                            <p:txEl>
                                              <p:pRg st="6" end="6"/>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2088069256" presetClass="entr" presetSubtype="0" fill="hold" grpId="0" nodeType="afterEffect">
                                  <p:stCondLst>
                                    <p:cond delay="0"/>
                                  </p:stCondLst>
                                  <p:childTnLst>
                                    <p:set>
                                      <p:cBhvr>
                                        <p:cTn id="18" dur="1" fill="hold">
                                          <p:stCondLst>
                                            <p:cond delay="499"/>
                                          </p:stCondLst>
                                        </p:cTn>
                                        <p:tgtEl>
                                          <p:spTgt spid="166915">
                                            <p:txEl>
                                              <p:pRg st="8" end="8"/>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2088069256" presetClass="entr" presetSubtype="0" fill="hold" grpId="0" nodeType="afterEffect">
                                  <p:stCondLst>
                                    <p:cond delay="0"/>
                                  </p:stCondLst>
                                  <p:childTnLst>
                                    <p:set>
                                      <p:cBhvr>
                                        <p:cTn id="21" dur="1" fill="hold">
                                          <p:stCondLst>
                                            <p:cond delay="499"/>
                                          </p:stCondLst>
                                        </p:cTn>
                                        <p:tgtEl>
                                          <p:spTgt spid="166915">
                                            <p:txEl>
                                              <p:pRg st="10" end="10"/>
                                            </p:txEl>
                                          </p:spTgt>
                                        </p:tgtEl>
                                        <p:attrNameLst>
                                          <p:attrName>style.visibility</p:attrName>
                                        </p:attrNameLst>
                                      </p:cBhvr>
                                      <p:to>
                                        <p:strVal val="visible"/>
                                      </p:to>
                                    </p:set>
                                  </p:childTnLst>
                                </p:cTn>
                              </p:par>
                            </p:childTnLst>
                          </p:cTn>
                        </p:par>
                        <p:par>
                          <p:cTn id="22" fill="hold" nodeType="afterGroup">
                            <p:stCondLst>
                              <p:cond delay="3000"/>
                            </p:stCondLst>
                            <p:childTnLst>
                              <p:par>
                                <p:cTn id="23" presetID="2088069256" presetClass="entr" presetSubtype="0" fill="hold" grpId="0" nodeType="afterEffect">
                                  <p:stCondLst>
                                    <p:cond delay="0"/>
                                  </p:stCondLst>
                                  <p:childTnLst>
                                    <p:set>
                                      <p:cBhvr>
                                        <p:cTn id="24" dur="1" fill="hold">
                                          <p:stCondLst>
                                            <p:cond delay="499"/>
                                          </p:stCondLst>
                                        </p:cTn>
                                        <p:tgtEl>
                                          <p:spTgt spid="1669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bldLvl="5" autoUpdateAnimBg="0" advAuto="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7" name="Rectangle 1"/>
          <p:cNvSpPr>
            <a:spLocks noGrp="1"/>
          </p:cNvSpPr>
          <p:nvPr>
            <p:ph type="title"/>
          </p:nvPr>
        </p:nvSpPr>
        <p:spPr bwMode="auto">
          <a:xfrm>
            <a:off x="755650" y="331788"/>
            <a:ext cx="7772400" cy="1144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Key Imagery Tasks</a:t>
            </a:r>
            <a:endParaRPr lang="en-US" smtClean="0"/>
          </a:p>
        </p:txBody>
      </p:sp>
      <p:sp>
        <p:nvSpPr>
          <p:cNvPr id="167938" name="Rectangle 2"/>
          <p:cNvSpPr>
            <a:spLocks noGrp="1"/>
          </p:cNvSpPr>
          <p:nvPr>
            <p:ph type="body" idx="1"/>
          </p:nvPr>
        </p:nvSpPr>
        <p:spPr bwMode="auto">
          <a:xfrm>
            <a:off x="685800" y="1981200"/>
            <a:ext cx="7772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defTabSz="914400" eaLnBrk="1">
              <a:spcBef>
                <a:spcPts val="700"/>
              </a:spcBef>
              <a:buClr>
                <a:srgbClr val="FFFFFF"/>
              </a:buClr>
              <a:buFontTx/>
              <a:buChar char="•"/>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Soothing breathing rhythm</a:t>
            </a:r>
          </a:p>
          <a:p>
            <a:pPr defTabSz="914400" eaLnBrk="1">
              <a:spcBef>
                <a:spcPts val="700"/>
              </a:spcBef>
              <a:buClr>
                <a:srgbClr val="FFFFFF"/>
              </a:buClr>
              <a:buFontTx/>
              <a:buChar char="•"/>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Safe </a:t>
            </a:r>
            <a:r>
              <a:rPr lang="ja-JP" alt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welcoming</a:t>
            </a:r>
            <a:r>
              <a:rPr lang="ja-JP" alt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place</a:t>
            </a:r>
          </a:p>
          <a:p>
            <a:pPr defTabSz="914400" eaLnBrk="1">
              <a:spcBef>
                <a:spcPts val="700"/>
              </a:spcBef>
              <a:buClr>
                <a:srgbClr val="FFFFFF"/>
              </a:buClr>
              <a:buFontTx/>
              <a:buChar char="•"/>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Compassion colour</a:t>
            </a:r>
          </a:p>
          <a:p>
            <a:pPr defTabSz="914400" eaLnBrk="1">
              <a:spcBef>
                <a:spcPts val="700"/>
              </a:spcBef>
              <a:buClr>
                <a:srgbClr val="FFFFFF"/>
              </a:buClr>
              <a:buFontTx/>
              <a:buChar char="•"/>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Compassionate self </a:t>
            </a:r>
          </a:p>
          <a:p>
            <a:pPr defTabSz="914400" eaLnBrk="1">
              <a:spcBef>
                <a:spcPts val="700"/>
              </a:spcBef>
              <a:buClr>
                <a:srgbClr val="FFFFFF"/>
              </a:buClr>
              <a:buFontTx/>
              <a:buChar char="•"/>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Compassionate other/image </a:t>
            </a:r>
          </a:p>
          <a:p>
            <a:pPr defTabSz="914400" eaLnBrk="1">
              <a:spcBef>
                <a:spcPts val="700"/>
              </a:spcBef>
              <a:buClr>
                <a:srgbClr val="FFFFFF"/>
              </a:buClr>
              <a:buFontTx/>
              <a:buChar char="•"/>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Building and strengthening the compassionate mind as building capacity</a:t>
            </a:r>
            <a:endParaRPr lang="en-US" smtClean="0"/>
          </a:p>
        </p:txBody>
      </p:sp>
    </p:spTree>
    <p:extLst>
      <p:ext uri="{BB962C8B-B14F-4D97-AF65-F5344CB8AC3E}">
        <p14:creationId xmlns:p14="http://schemas.microsoft.com/office/powerpoint/2010/main" val="249124958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anim calcmode="lin" valueType="num">
                                      <p:cBhvr additive="base">
                                        <p:cTn id="7" dur="500" fill="hold"/>
                                        <p:tgtEl>
                                          <p:spTgt spid="167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7938">
                                            <p:txEl>
                                              <p:pRg st="1" end="1"/>
                                            </p:txEl>
                                          </p:spTgt>
                                        </p:tgtEl>
                                        <p:attrNameLst>
                                          <p:attrName>style.visibility</p:attrName>
                                        </p:attrNameLst>
                                      </p:cBhvr>
                                      <p:to>
                                        <p:strVal val="visible"/>
                                      </p:to>
                                    </p:set>
                                    <p:anim calcmode="lin" valueType="num">
                                      <p:cBhvr additive="base">
                                        <p:cTn id="13" dur="500" fill="hold"/>
                                        <p:tgtEl>
                                          <p:spTgt spid="1679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79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7938">
                                            <p:txEl>
                                              <p:pRg st="2" end="2"/>
                                            </p:txEl>
                                          </p:spTgt>
                                        </p:tgtEl>
                                        <p:attrNameLst>
                                          <p:attrName>style.visibility</p:attrName>
                                        </p:attrNameLst>
                                      </p:cBhvr>
                                      <p:to>
                                        <p:strVal val="visible"/>
                                      </p:to>
                                    </p:set>
                                    <p:anim calcmode="lin" valueType="num">
                                      <p:cBhvr additive="base">
                                        <p:cTn id="19" dur="500" fill="hold"/>
                                        <p:tgtEl>
                                          <p:spTgt spid="1679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79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7938">
                                            <p:txEl>
                                              <p:pRg st="3" end="3"/>
                                            </p:txEl>
                                          </p:spTgt>
                                        </p:tgtEl>
                                        <p:attrNameLst>
                                          <p:attrName>style.visibility</p:attrName>
                                        </p:attrNameLst>
                                      </p:cBhvr>
                                      <p:to>
                                        <p:strVal val="visible"/>
                                      </p:to>
                                    </p:set>
                                    <p:anim calcmode="lin" valueType="num">
                                      <p:cBhvr additive="base">
                                        <p:cTn id="25" dur="500" fill="hold"/>
                                        <p:tgtEl>
                                          <p:spTgt spid="1679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79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7938">
                                            <p:txEl>
                                              <p:pRg st="4" end="4"/>
                                            </p:txEl>
                                          </p:spTgt>
                                        </p:tgtEl>
                                        <p:attrNameLst>
                                          <p:attrName>style.visibility</p:attrName>
                                        </p:attrNameLst>
                                      </p:cBhvr>
                                      <p:to>
                                        <p:strVal val="visible"/>
                                      </p:to>
                                    </p:set>
                                    <p:anim calcmode="lin" valueType="num">
                                      <p:cBhvr additive="base">
                                        <p:cTn id="31" dur="500" fill="hold"/>
                                        <p:tgtEl>
                                          <p:spTgt spid="1679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79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7938">
                                            <p:txEl>
                                              <p:pRg st="5" end="5"/>
                                            </p:txEl>
                                          </p:spTgt>
                                        </p:tgtEl>
                                        <p:attrNameLst>
                                          <p:attrName>style.visibility</p:attrName>
                                        </p:attrNameLst>
                                      </p:cBhvr>
                                      <p:to>
                                        <p:strVal val="visible"/>
                                      </p:to>
                                    </p:set>
                                    <p:anim calcmode="lin" valueType="num">
                                      <p:cBhvr additive="base">
                                        <p:cTn id="37" dur="500" fill="hold"/>
                                        <p:tgtEl>
                                          <p:spTgt spid="16793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79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
          <p:cNvSpPr>
            <a:spLocks noGrp="1"/>
          </p:cNvSpPr>
          <p:nvPr>
            <p:ph type="title"/>
          </p:nvPr>
        </p:nvSpPr>
        <p:spPr bwMode="auto">
          <a:xfrm>
            <a:off x="685800" y="457200"/>
            <a:ext cx="7772400" cy="60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831850" eaLnBrk="1">
              <a:defRPr/>
            </a:pPr>
            <a:r>
              <a:rPr lang="en-US" sz="36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Preparing for Imagery </a:t>
            </a:r>
            <a:endParaRPr lang="en-US" smtClean="0"/>
          </a:p>
        </p:txBody>
      </p:sp>
      <p:sp>
        <p:nvSpPr>
          <p:cNvPr id="168962" name="Rectangle 2"/>
          <p:cNvSpPr>
            <a:spLocks noGrp="1"/>
          </p:cNvSpPr>
          <p:nvPr>
            <p:ph type="body" idx="1"/>
          </p:nvPr>
        </p:nvSpPr>
        <p:spPr bwMode="auto">
          <a:xfrm>
            <a:off x="838200" y="1371600"/>
            <a:ext cx="79248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spcBef>
                <a:spcPts val="500"/>
              </a:spcBef>
              <a:defRPr/>
            </a:pPr>
            <a:r>
              <a:rPr lang="en-US" sz="2400" b="1" smtClean="0">
                <a:solidFill>
                  <a:srgbClr val="FFFFFF"/>
                </a:solidFill>
                <a:latin typeface="Times New Roman" charset="0"/>
                <a:cs typeface="Times New Roman" charset="0"/>
                <a:sym typeface="Times New Roman" charset="0"/>
              </a:rPr>
              <a:t> </a:t>
            </a:r>
            <a:endParaRPr lang="en-US" smtClean="0"/>
          </a:p>
        </p:txBody>
      </p:sp>
      <p:sp>
        <p:nvSpPr>
          <p:cNvPr id="168963" name="AutoShape 3"/>
          <p:cNvSpPr>
            <a:spLocks/>
          </p:cNvSpPr>
          <p:nvPr/>
        </p:nvSpPr>
        <p:spPr bwMode="auto">
          <a:xfrm>
            <a:off x="468313" y="1412875"/>
            <a:ext cx="8280400" cy="410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defRPr/>
            </a:pPr>
            <a:r>
              <a:rPr lang="en-US" sz="2400" dirty="0">
                <a:solidFill>
                  <a:srgbClr val="FFFFFF"/>
                </a:solidFill>
                <a:latin typeface="Times New Roman" charset="0"/>
                <a:ea typeface="ＭＳ Ｐゴシック" charset="0"/>
                <a:cs typeface="Times New Roman" charset="0"/>
                <a:sym typeface="Times New Roman" charset="0"/>
              </a:rPr>
              <a:t>Preparing the body - breathing - find the rhythm of one</a:t>
            </a:r>
            <a:r>
              <a:rPr lang="ja-JP" altLang="en-US" sz="2400" dirty="0">
                <a:solidFill>
                  <a:srgbClr val="FFFFFF"/>
                </a:solidFill>
                <a:latin typeface="Times New Roman" charset="0"/>
                <a:ea typeface="ＭＳ Ｐゴシック" charset="0"/>
                <a:cs typeface="Times New Roman" charset="0"/>
                <a:sym typeface="Times New Roman" charset="0"/>
              </a:rPr>
              <a:t>’</a:t>
            </a:r>
            <a:r>
              <a:rPr lang="en-US" sz="2400" dirty="0">
                <a:solidFill>
                  <a:srgbClr val="FFFFFF"/>
                </a:solidFill>
                <a:latin typeface="Times New Roman" charset="0"/>
                <a:ea typeface="ＭＳ Ｐゴシック" charset="0"/>
                <a:cs typeface="Times New Roman" charset="0"/>
                <a:sym typeface="Times New Roman" charset="0"/>
              </a:rPr>
              <a:t>s own soothing - not that long at first - minute or so - then longer.  Called Soothing Rhythm Breathing</a:t>
            </a:r>
          </a:p>
          <a:p>
            <a:pPr hangingPunct="0">
              <a:defRPr/>
            </a:pPr>
            <a:endParaRPr lang="en-US" sz="2400" dirty="0">
              <a:solidFill>
                <a:srgbClr val="FFFFFF"/>
              </a:solidFill>
              <a:latin typeface="Times New Roman" charset="0"/>
              <a:ea typeface="ＭＳ Ｐゴシック" charset="0"/>
              <a:cs typeface="Times New Roman" charset="0"/>
              <a:sym typeface="Times New Roman" charset="0"/>
            </a:endParaRPr>
          </a:p>
          <a:p>
            <a:pPr hangingPunct="0">
              <a:defRPr/>
            </a:pPr>
            <a:r>
              <a:rPr lang="en-US" sz="2400" dirty="0">
                <a:solidFill>
                  <a:srgbClr val="FFFFFF"/>
                </a:solidFill>
                <a:latin typeface="Times New Roman" charset="0"/>
                <a:ea typeface="ＭＳ Ｐゴシック" charset="0"/>
                <a:cs typeface="Times New Roman" charset="0"/>
                <a:sym typeface="Times New Roman" charset="0"/>
              </a:rPr>
              <a:t>Aim for around five breaths per minute </a:t>
            </a:r>
          </a:p>
          <a:p>
            <a:pPr hangingPunct="0">
              <a:defRPr/>
            </a:pPr>
            <a:endParaRPr lang="en-US" sz="2400" dirty="0">
              <a:solidFill>
                <a:srgbClr val="FFFFFF"/>
              </a:solidFill>
              <a:latin typeface="Times New Roman" charset="0"/>
              <a:ea typeface="ＭＳ Ｐゴシック" charset="0"/>
              <a:cs typeface="Times New Roman" charset="0"/>
              <a:sym typeface="Times New Roman" charset="0"/>
            </a:endParaRPr>
          </a:p>
          <a:p>
            <a:pPr hangingPunct="0">
              <a:defRPr/>
            </a:pPr>
            <a:r>
              <a:rPr lang="en-US" sz="2400" dirty="0">
                <a:solidFill>
                  <a:srgbClr val="FFFFFF"/>
                </a:solidFill>
                <a:latin typeface="Times New Roman" charset="0"/>
                <a:ea typeface="ＭＳ Ｐゴシック" charset="0"/>
                <a:cs typeface="Times New Roman" charset="0"/>
                <a:sym typeface="Times New Roman" charset="0"/>
              </a:rPr>
              <a:t>Focus on body posture -solidness – grounded/anchored. The inner point of stillness – different from relaxation with </a:t>
            </a:r>
            <a:r>
              <a:rPr lang="ja-JP" altLang="en-US" sz="2400" dirty="0">
                <a:solidFill>
                  <a:srgbClr val="FFFFFF"/>
                </a:solidFill>
                <a:latin typeface="Times New Roman" charset="0"/>
                <a:ea typeface="ＭＳ Ｐゴシック" charset="0"/>
                <a:cs typeface="Times New Roman" charset="0"/>
                <a:sym typeface="Times New Roman" charset="0"/>
              </a:rPr>
              <a:t>‘</a:t>
            </a:r>
            <a:r>
              <a:rPr lang="en-US" sz="2400" dirty="0">
                <a:solidFill>
                  <a:srgbClr val="FFFFFF"/>
                </a:solidFill>
                <a:latin typeface="Times New Roman" charset="0"/>
                <a:ea typeface="ＭＳ Ｐゴシック" charset="0"/>
                <a:cs typeface="Times New Roman" charset="0"/>
                <a:sym typeface="Times New Roman" charset="0"/>
              </a:rPr>
              <a:t>floppy</a:t>
            </a:r>
            <a:r>
              <a:rPr lang="ja-JP" altLang="en-US" sz="2400" dirty="0">
                <a:solidFill>
                  <a:srgbClr val="FFFFFF"/>
                </a:solidFill>
                <a:latin typeface="Times New Roman" charset="0"/>
                <a:ea typeface="ＭＳ Ｐゴシック" charset="0"/>
                <a:cs typeface="Times New Roman" charset="0"/>
                <a:sym typeface="Times New Roman" charset="0"/>
              </a:rPr>
              <a:t>’</a:t>
            </a:r>
            <a:r>
              <a:rPr lang="en-US" sz="2400" dirty="0">
                <a:solidFill>
                  <a:srgbClr val="FFFFFF"/>
                </a:solidFill>
                <a:latin typeface="Times New Roman" charset="0"/>
                <a:ea typeface="ＭＳ Ｐゴシック" charset="0"/>
                <a:cs typeface="Times New Roman" charset="0"/>
                <a:sym typeface="Times New Roman" charset="0"/>
              </a:rPr>
              <a:t> muscle tone – this becomes a point of reference and inner authority</a:t>
            </a:r>
          </a:p>
          <a:p>
            <a:pPr hangingPunct="0">
              <a:defRPr/>
            </a:pPr>
            <a:endParaRPr lang="en-US" sz="2400" dirty="0">
              <a:solidFill>
                <a:srgbClr val="FFFFFF"/>
              </a:solidFill>
              <a:latin typeface="Times New Roman" charset="0"/>
              <a:ea typeface="ＭＳ Ｐゴシック" charset="0"/>
              <a:cs typeface="Times New Roman" charset="0"/>
              <a:sym typeface="Times New Roman" charset="0"/>
            </a:endParaRPr>
          </a:p>
          <a:p>
            <a:pPr hangingPunct="0">
              <a:defRPr/>
            </a:pPr>
            <a:r>
              <a:rPr lang="en-US" sz="2400" dirty="0">
                <a:solidFill>
                  <a:srgbClr val="FFFFFF"/>
                </a:solidFill>
                <a:latin typeface="Times New Roman" charset="0"/>
                <a:ea typeface="ＭＳ Ｐゴシック" charset="0"/>
                <a:cs typeface="Times New Roman" charset="0"/>
                <a:sym typeface="Times New Roman" charset="0"/>
              </a:rPr>
              <a:t>Fear of engaging - may need to switch to sensory focus (e.g. tennis ball)</a:t>
            </a:r>
          </a:p>
          <a:p>
            <a:pPr hangingPunct="0">
              <a:defRPr/>
            </a:pPr>
            <a:endParaRPr lang="en-US" sz="2800" dirty="0">
              <a:solidFill>
                <a:srgbClr val="FFFFFF"/>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374382018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p:cNvSpPr>
          <p:nvPr>
            <p:ph type="title"/>
          </p:nvPr>
        </p:nvSpPr>
        <p:spPr bwMode="auto">
          <a:xfrm>
            <a:off x="685800" y="188913"/>
            <a:ext cx="777240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895350" eaLnBrk="1">
              <a:defRPr/>
            </a:pPr>
            <a:r>
              <a:rPr lang="en-US" sz="3900" b="1" smtClean="0">
                <a:solidFill>
                  <a:srgbClr val="FFFF00"/>
                </a:solidFill>
                <a:effectLst>
                  <a:outerShdw blurRad="38100" dist="38100" dir="2700000" algn="tl">
                    <a:srgbClr val="000000"/>
                  </a:outerShdw>
                </a:effectLst>
                <a:latin typeface="Times New Roman Bold" charset="0"/>
                <a:cs typeface="Times New Roman Bold" charset="0"/>
                <a:sym typeface="Times New Roman Bold" charset="0"/>
              </a:rPr>
              <a:t>Perspectives on Compassion</a:t>
            </a:r>
            <a:endParaRPr lang="en-US" smtClean="0"/>
          </a:p>
        </p:txBody>
      </p:sp>
      <p:sp>
        <p:nvSpPr>
          <p:cNvPr id="16386" name="AutoShape 2"/>
          <p:cNvSpPr>
            <a:spLocks/>
          </p:cNvSpPr>
          <p:nvPr/>
        </p:nvSpPr>
        <p:spPr bwMode="auto">
          <a:xfrm>
            <a:off x="533400" y="838200"/>
            <a:ext cx="8089900" cy="6080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688" hangingPunct="0">
              <a:defRPr/>
            </a:pPr>
            <a:r>
              <a:rPr lang="en-US" sz="2800" b="1">
                <a:solidFill>
                  <a:srgbClr val="FFFF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Ancient wisdom</a:t>
            </a:r>
            <a:endParaRPr lang="en-US" sz="2800">
              <a:solidFill>
                <a:srgbClr val="FFFF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hangingPunct="0">
              <a:defRPr/>
            </a:pPr>
            <a:r>
              <a:rPr lang="en-US" sz="2800" b="1">
                <a:solidFill>
                  <a:srgbClr val="FFCC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	</a:t>
            </a:r>
            <a:r>
              <a:rPr lang="en-US" sz="2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Compassion transforms the mind. (Buddhism)</a:t>
            </a:r>
            <a:endParaRPr lang="en-US" sz="2800">
              <a:solidFill>
                <a:srgbClr val="FFCC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hangingPunct="0">
              <a:defRPr/>
            </a:pPr>
            <a:r>
              <a:rPr lang="en-US" sz="2800" b="1">
                <a:solidFill>
                  <a:srgbClr val="FFFF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Evolution </a:t>
            </a:r>
            <a:endParaRPr lang="en-US" sz="2800">
              <a:solidFill>
                <a:srgbClr val="FFFF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hangingPunct="0">
              <a:defRPr/>
            </a:pPr>
            <a:r>
              <a:rPr lang="en-US" sz="2800" b="1">
                <a:solidFill>
                  <a:srgbClr val="FFCC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	</a:t>
            </a:r>
            <a:r>
              <a:rPr lang="en-US" sz="2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Evolution has made our brains highly 	sensitive to internal and external kindness</a:t>
            </a:r>
            <a:endParaRPr lang="en-US" sz="2800">
              <a:solidFill>
                <a:srgbClr val="FFCC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hangingPunct="0">
              <a:defRPr/>
            </a:pPr>
            <a:r>
              <a:rPr lang="en-US" sz="2800" b="1">
                <a:solidFill>
                  <a:srgbClr val="FFFF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Neuroscience</a:t>
            </a:r>
            <a:endParaRPr lang="en-US" sz="2800">
              <a:solidFill>
                <a:srgbClr val="FFFF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hangingPunct="0">
              <a:defRPr/>
            </a:pPr>
            <a:r>
              <a:rPr lang="en-US" sz="2800" b="1">
                <a:solidFill>
                  <a:srgbClr val="FFCC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	</a:t>
            </a:r>
            <a:r>
              <a:rPr lang="en-US" sz="2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Specific brain areas are focused on detecting 	and responding to kindness and compassion</a:t>
            </a:r>
            <a:endParaRPr lang="en-US" sz="280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hangingPunct="0">
              <a:defRPr/>
            </a:pPr>
            <a:r>
              <a:rPr lang="en-US" sz="2800" b="1">
                <a:solidFill>
                  <a:srgbClr val="FFFF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ACT</a:t>
            </a:r>
            <a:endParaRPr lang="en-US" sz="2800">
              <a:solidFill>
                <a:srgbClr val="FFFF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hangingPunct="0">
              <a:defRPr/>
            </a:pPr>
            <a:r>
              <a:rPr lang="en-US" sz="2800" b="1">
                <a:solidFill>
                  <a:srgbClr val="FFCC00"/>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	</a:t>
            </a:r>
            <a:r>
              <a:rPr lang="en-US" sz="2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Compassion is a value inherent in 	psychological flexibility model – </a:t>
            </a:r>
            <a:endParaRPr lang="en-US" sz="280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hangingPunct="0">
              <a:defRPr/>
            </a:pPr>
            <a:r>
              <a:rPr lang="en-US" sz="2800" b="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	Self-compassion related to flexible perspective 	taking</a:t>
            </a:r>
            <a:endParaRPr lang="en-US" sz="280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39688" hangingPunct="0">
              <a:defRPr/>
            </a:pPr>
            <a:endParaRPr lang="en-US" sz="280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p:txBody>
      </p:sp>
      <p:pic>
        <p:nvPicPr>
          <p:cNvPr id="16387" name="Picture 3" descr="Water Lilly logo blu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511548">
            <a:off x="7853363" y="4716463"/>
            <a:ext cx="1008062"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85781114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6">
                                            <p:txEl>
                                              <p:pRg st="1" end="1"/>
                                            </p:txEl>
                                          </p:spTgt>
                                        </p:tgtEl>
                                        <p:attrNameLst>
                                          <p:attrName>style.visibility</p:attrName>
                                        </p:attrNameLst>
                                      </p:cBhvr>
                                      <p:to>
                                        <p:strVal val="visible"/>
                                      </p:to>
                                    </p:set>
                                    <p:anim calcmode="lin" valueType="num">
                                      <p:cBhvr additive="base">
                                        <p:cTn id="13"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6">
                                            <p:txEl>
                                              <p:pRg st="2" end="2"/>
                                            </p:txEl>
                                          </p:spTgt>
                                        </p:tgtEl>
                                        <p:attrNameLst>
                                          <p:attrName>style.visibility</p:attrName>
                                        </p:attrNameLst>
                                      </p:cBhvr>
                                      <p:to>
                                        <p:strVal val="visible"/>
                                      </p:to>
                                    </p:set>
                                    <p:anim calcmode="lin" valueType="num">
                                      <p:cBhvr additive="base">
                                        <p:cTn id="19"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6">
                                            <p:txEl>
                                              <p:pRg st="3" end="3"/>
                                            </p:txEl>
                                          </p:spTgt>
                                        </p:tgtEl>
                                        <p:attrNameLst>
                                          <p:attrName>style.visibility</p:attrName>
                                        </p:attrNameLst>
                                      </p:cBhvr>
                                      <p:to>
                                        <p:strVal val="visible"/>
                                      </p:to>
                                    </p:set>
                                    <p:anim calcmode="lin" valueType="num">
                                      <p:cBhvr additive="base">
                                        <p:cTn id="25"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6">
                                            <p:txEl>
                                              <p:pRg st="4" end="4"/>
                                            </p:txEl>
                                          </p:spTgt>
                                        </p:tgtEl>
                                        <p:attrNameLst>
                                          <p:attrName>style.visibility</p:attrName>
                                        </p:attrNameLst>
                                      </p:cBhvr>
                                      <p:to>
                                        <p:strVal val="visible"/>
                                      </p:to>
                                    </p:set>
                                    <p:anim calcmode="lin" valueType="num">
                                      <p:cBhvr additive="base">
                                        <p:cTn id="31" dur="5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6">
                                            <p:txEl>
                                              <p:pRg st="5" end="5"/>
                                            </p:txEl>
                                          </p:spTgt>
                                        </p:tgtEl>
                                        <p:attrNameLst>
                                          <p:attrName>style.visibility</p:attrName>
                                        </p:attrNameLst>
                                      </p:cBhvr>
                                      <p:to>
                                        <p:strVal val="visible"/>
                                      </p:to>
                                    </p:set>
                                    <p:anim calcmode="lin" valueType="num">
                                      <p:cBhvr additive="base">
                                        <p:cTn id="37" dur="5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6">
                                            <p:txEl>
                                              <p:pRg st="6" end="6"/>
                                            </p:txEl>
                                          </p:spTgt>
                                        </p:tgtEl>
                                        <p:attrNameLst>
                                          <p:attrName>style.visibility</p:attrName>
                                        </p:attrNameLst>
                                      </p:cBhvr>
                                      <p:to>
                                        <p:strVal val="visible"/>
                                      </p:to>
                                    </p:set>
                                    <p:anim calcmode="lin" valueType="num">
                                      <p:cBhvr additive="base">
                                        <p:cTn id="43" dur="5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86">
                                            <p:txEl>
                                              <p:pRg st="7" end="7"/>
                                            </p:txEl>
                                          </p:spTgt>
                                        </p:tgtEl>
                                        <p:attrNameLst>
                                          <p:attrName>style.visibility</p:attrName>
                                        </p:attrNameLst>
                                      </p:cBhvr>
                                      <p:to>
                                        <p:strVal val="visible"/>
                                      </p:to>
                                    </p:set>
                                    <p:anim calcmode="lin" valueType="num">
                                      <p:cBhvr additive="base">
                                        <p:cTn id="49" dur="5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386">
                                            <p:txEl>
                                              <p:pRg st="8" end="8"/>
                                            </p:txEl>
                                          </p:spTgt>
                                        </p:tgtEl>
                                        <p:attrNameLst>
                                          <p:attrName>style.visibility</p:attrName>
                                        </p:attrNameLst>
                                      </p:cBhvr>
                                      <p:to>
                                        <p:strVal val="visible"/>
                                      </p:to>
                                    </p:set>
                                    <p:anim calcmode="lin" valueType="num">
                                      <p:cBhvr additive="base">
                                        <p:cTn id="55" dur="500" fill="hold"/>
                                        <p:tgtEl>
                                          <p:spTgt spid="1638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8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bldLvl="5"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
          <p:cNvSpPr>
            <a:spLocks noGrp="1"/>
          </p:cNvSpPr>
          <p:nvPr>
            <p:ph type="title"/>
          </p:nvPr>
        </p:nvSpPr>
        <p:spPr bwMode="auto">
          <a:xfrm>
            <a:off x="685800" y="457200"/>
            <a:ext cx="7772400" cy="60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831850" eaLnBrk="1">
              <a:defRPr/>
            </a:pPr>
            <a:r>
              <a:rPr lang="en-US" sz="32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Safe Place Imagery</a:t>
            </a:r>
            <a:r>
              <a:rPr lang="en-US" sz="36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 </a:t>
            </a:r>
            <a:endParaRPr lang="en-US" smtClean="0"/>
          </a:p>
        </p:txBody>
      </p:sp>
      <p:sp>
        <p:nvSpPr>
          <p:cNvPr id="169986" name="Rectangle 2"/>
          <p:cNvSpPr>
            <a:spLocks noGrp="1"/>
          </p:cNvSpPr>
          <p:nvPr>
            <p:ph type="body" idx="1"/>
          </p:nvPr>
        </p:nvSpPr>
        <p:spPr bwMode="auto">
          <a:xfrm>
            <a:off x="838200" y="1371600"/>
            <a:ext cx="79248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spcBef>
                <a:spcPts val="500"/>
              </a:spcBef>
              <a:defRPr/>
            </a:pPr>
            <a:r>
              <a:rPr lang="en-US" sz="2400" b="1" smtClean="0">
                <a:solidFill>
                  <a:srgbClr val="FFFFFF"/>
                </a:solidFill>
                <a:latin typeface="Times New Roman" charset="0"/>
                <a:cs typeface="Times New Roman" charset="0"/>
                <a:sym typeface="Times New Roman" charset="0"/>
              </a:rPr>
              <a:t> </a:t>
            </a:r>
            <a:endParaRPr lang="en-US" smtClean="0"/>
          </a:p>
        </p:txBody>
      </p:sp>
      <p:sp>
        <p:nvSpPr>
          <p:cNvPr id="169987" name="AutoShape 3"/>
          <p:cNvSpPr>
            <a:spLocks/>
          </p:cNvSpPr>
          <p:nvPr/>
        </p:nvSpPr>
        <p:spPr bwMode="auto">
          <a:xfrm>
            <a:off x="649288" y="1628775"/>
            <a:ext cx="8064500" cy="4140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just" hangingPunct="0">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Explain that imagery is fleeting - offering glimpses and fragments - it is the feelings that are important</a:t>
            </a:r>
          </a:p>
          <a:p>
            <a:pPr algn="just" hangingPunct="0">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The focus on feeling safe and soothed in a place (also to feel </a:t>
            </a:r>
            <a:r>
              <a:rPr lang="ja-JP" alt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joyful</a:t>
            </a:r>
            <a:r>
              <a:rPr lang="ja-JP" alt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if the person finds that helpful)</a:t>
            </a:r>
          </a:p>
          <a:p>
            <a:pPr algn="just" hangingPunct="0">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Focus on all the senses  </a:t>
            </a:r>
          </a:p>
          <a:p>
            <a:pPr algn="just" hangingPunct="0">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Imagine the place is pleased/happy to see you and you have a sense of welcome and belonging</a:t>
            </a:r>
            <a:endParaRPr lang="en-US" sz="2400" b="1" dirty="0">
              <a:solidFill>
                <a:srgbClr val="FFFFFF"/>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1715455821"/>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Grp="1"/>
          </p:cNvSpPr>
          <p:nvPr>
            <p:ph type="title"/>
          </p:nvPr>
        </p:nvSpPr>
        <p:spPr bwMode="auto">
          <a:xfrm>
            <a:off x="685800" y="188913"/>
            <a:ext cx="7772400" cy="8778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0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Other-Focused Compassion </a:t>
            </a:r>
            <a:endParaRPr lang="en-US" smtClean="0"/>
          </a:p>
        </p:txBody>
      </p:sp>
      <p:sp>
        <p:nvSpPr>
          <p:cNvPr id="171010" name="Rectangle 2"/>
          <p:cNvSpPr>
            <a:spLocks noGrp="1"/>
          </p:cNvSpPr>
          <p:nvPr>
            <p:ph type="body" idx="1"/>
          </p:nvPr>
        </p:nvSpPr>
        <p:spPr bwMode="auto">
          <a:xfrm>
            <a:off x="838200" y="1371600"/>
            <a:ext cx="79248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spcBef>
                <a:spcPts val="500"/>
              </a:spcBef>
              <a:defRPr/>
            </a:pPr>
            <a:r>
              <a:rPr lang="en-US" sz="2400" b="1" smtClean="0">
                <a:solidFill>
                  <a:srgbClr val="FFFFFF"/>
                </a:solidFill>
                <a:latin typeface="Times New Roman" charset="0"/>
                <a:cs typeface="Times New Roman" charset="0"/>
                <a:sym typeface="Times New Roman" charset="0"/>
              </a:rPr>
              <a:t> </a:t>
            </a:r>
            <a:endParaRPr lang="en-US" smtClean="0"/>
          </a:p>
        </p:txBody>
      </p:sp>
      <p:sp>
        <p:nvSpPr>
          <p:cNvPr id="171011" name="AutoShape 3"/>
          <p:cNvSpPr>
            <a:spLocks/>
          </p:cNvSpPr>
          <p:nvPr/>
        </p:nvSpPr>
        <p:spPr bwMode="auto">
          <a:xfrm>
            <a:off x="468313" y="1266825"/>
            <a:ext cx="8207375" cy="301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Act of creating one (what one would like for one) is a step on compassion focusing</a:t>
            </a:r>
          </a:p>
          <a:p>
            <a:pPr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Find the type of image and form of relationship that fits for the person – images usually change</a:t>
            </a:r>
          </a:p>
          <a:p>
            <a:pPr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This can be an Inner:  Nurturer, Guide, Friend, Mentor, Fellow Traveller; Bodhisattva, Ideal Compassionate Other</a:t>
            </a:r>
          </a:p>
          <a:p>
            <a:pPr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Exercise: to focus on, write about, paint - create image or </a:t>
            </a:r>
            <a:r>
              <a:rPr lang="ja-JP" alt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sense of</a:t>
            </a:r>
            <a:r>
              <a:rPr lang="ja-JP" alt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ideal compassionate other</a:t>
            </a:r>
            <a:r>
              <a:rPr lang="ja-JP" alt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Notice feelings and thoughts arising during the exercise. Mindful approach</a:t>
            </a:r>
            <a:endParaRPr lang="en-US" sz="2400" b="1" dirty="0">
              <a:solidFill>
                <a:srgbClr val="FFFFFF"/>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699185465"/>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
          <p:cNvSpPr>
            <a:spLocks noGrp="1"/>
          </p:cNvSpPr>
          <p:nvPr>
            <p:ph type="title"/>
          </p:nvPr>
        </p:nvSpPr>
        <p:spPr bwMode="auto">
          <a:xfrm>
            <a:off x="685800" y="533400"/>
            <a:ext cx="77724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382588" eaLnBrk="1">
              <a:defRPr/>
            </a:pPr>
            <a:r>
              <a:rPr lang="en-US" sz="15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Developing Compassion Images</a:t>
            </a:r>
            <a:endParaRPr lang="en-US" smtClean="0"/>
          </a:p>
        </p:txBody>
      </p:sp>
      <p:sp>
        <p:nvSpPr>
          <p:cNvPr id="172034" name="Rectangle 2"/>
          <p:cNvSpPr>
            <a:spLocks noGrp="1"/>
          </p:cNvSpPr>
          <p:nvPr>
            <p:ph type="body" idx="1"/>
          </p:nvPr>
        </p:nvSpPr>
        <p:spPr bwMode="auto">
          <a:xfrm>
            <a:off x="395288" y="1125538"/>
            <a:ext cx="8497887"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265113" indent="-265113" defTabSz="914400" eaLnBrk="1">
              <a:spcBef>
                <a:spcPts val="700"/>
              </a:spcBef>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Ideal</a:t>
            </a:r>
            <a:r>
              <a:rPr lang="en-US" sz="3200" b="1" smtClean="0">
                <a:solidFill>
                  <a:srgbClr val="FF9900"/>
                </a:solidFill>
                <a:effectLst>
                  <a:outerShdw blurRad="38100" dist="38100" dir="2700000" algn="tl">
                    <a:srgbClr val="000000"/>
                  </a:outerShdw>
                </a:effectLst>
                <a:latin typeface="Times New Roman" charset="0"/>
                <a:cs typeface="Times New Roman" charset="0"/>
                <a:sym typeface="Times New Roman" charset="0"/>
              </a:rPr>
              <a:t> </a:t>
            </a: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caring and compassionate self and/or image --- define ideal as everything you would want, need </a:t>
            </a:r>
          </a:p>
          <a:p>
            <a:pPr marL="265113" indent="-265113" defTabSz="914400" eaLnBrk="1">
              <a:spcBef>
                <a:spcPts val="700"/>
              </a:spcBef>
              <a:buClr>
                <a:srgbClr val="FFFF00"/>
              </a:buClr>
              <a:buFontTx/>
              <a:buChar char="•"/>
              <a:defRPr/>
            </a:pPr>
            <a:r>
              <a:rPr lang="en-US" sz="32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Wisdom </a:t>
            </a: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 sentient mind who understands the struggles of humanity and self. Empathic stance, self-transcendent</a:t>
            </a:r>
          </a:p>
          <a:p>
            <a:pPr marL="265113" indent="-265113" defTabSz="914400" eaLnBrk="1">
              <a:spcBef>
                <a:spcPts val="700"/>
              </a:spcBef>
              <a:buClr>
                <a:srgbClr val="FFFF00"/>
              </a:buClr>
              <a:buFontTx/>
              <a:buChar char="•"/>
              <a:defRPr/>
            </a:pPr>
            <a:r>
              <a:rPr lang="en-US" sz="32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Strength</a:t>
            </a: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as </a:t>
            </a:r>
            <a:r>
              <a:rPr lang="ja-JP" alt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calm authority</a:t>
            </a:r>
            <a:r>
              <a:rPr lang="ja-JP" alt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fortitude, endurance, complete benevolence</a:t>
            </a:r>
          </a:p>
          <a:p>
            <a:pPr marL="265113" indent="-265113" defTabSz="914400" eaLnBrk="1">
              <a:spcBef>
                <a:spcPts val="700"/>
              </a:spcBef>
              <a:buClr>
                <a:srgbClr val="FFFF00"/>
              </a:buClr>
              <a:buFontTx/>
              <a:buChar char="•"/>
              <a:defRPr/>
            </a:pPr>
            <a:r>
              <a:rPr lang="en-US" sz="32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Caring</a:t>
            </a:r>
            <a:r>
              <a:rPr lang="en-US" sz="32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 </a:t>
            </a: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as a genuine desire for one</a:t>
            </a:r>
            <a:r>
              <a:rPr lang="ja-JP" alt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s well-being –Commitment and motivation</a:t>
            </a:r>
            <a:endParaRPr lang="en-US" smtClean="0"/>
          </a:p>
        </p:txBody>
      </p:sp>
    </p:spTree>
    <p:extLst>
      <p:ext uri="{BB962C8B-B14F-4D97-AF65-F5344CB8AC3E}">
        <p14:creationId xmlns:p14="http://schemas.microsoft.com/office/powerpoint/2010/main" val="3490984434"/>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
          <p:cNvSpPr>
            <a:spLocks noGrp="1"/>
          </p:cNvSpPr>
          <p:nvPr>
            <p:ph type="title"/>
          </p:nvPr>
        </p:nvSpPr>
        <p:spPr bwMode="auto">
          <a:xfrm>
            <a:off x="685800" y="608013"/>
            <a:ext cx="7772400" cy="1144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914400" eaLnBrk="1">
              <a:defRPr/>
            </a:pPr>
            <a:r>
              <a:rPr lang="en-US" sz="44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Creating a compassionate self</a:t>
            </a:r>
            <a:endParaRPr lang="en-US" smtClean="0"/>
          </a:p>
        </p:txBody>
      </p:sp>
      <p:sp>
        <p:nvSpPr>
          <p:cNvPr id="173058" name="Rectangle 2"/>
          <p:cNvSpPr>
            <a:spLocks noGrp="1"/>
          </p:cNvSpPr>
          <p:nvPr>
            <p:ph type="body" idx="1"/>
          </p:nvPr>
        </p:nvSpPr>
        <p:spPr bwMode="auto">
          <a:xfrm>
            <a:off x="685800" y="1981200"/>
            <a:ext cx="7772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285750" indent="-285750" defTabSz="914400" eaLnBrk="1">
              <a:lnSpc>
                <a:spcPct val="90000"/>
              </a:lnSpc>
              <a:spcBef>
                <a:spcPts val="500"/>
              </a:spcBef>
              <a:buClr>
                <a:srgbClr val="FFFFFF"/>
              </a:buClr>
              <a:buFontTx/>
              <a:buChar char="•"/>
              <a:defRPr/>
            </a:pP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Mixture of imagery meditation and method acting techniques –cultivating a particular version of ourselves – the seed of compassion within.</a:t>
            </a:r>
          </a:p>
          <a:p>
            <a:pPr marL="285750" indent="-285750" defTabSz="914400" eaLnBrk="1">
              <a:lnSpc>
                <a:spcPct val="90000"/>
              </a:lnSpc>
              <a:spcBef>
                <a:spcPts val="700"/>
              </a:spcBef>
              <a:buClr>
                <a:srgbClr val="FFFFFF"/>
              </a:buClr>
              <a:buFontTx/>
              <a:buChar char="•"/>
              <a:defRPr/>
            </a:pPr>
            <a:endPar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marL="285750" indent="-285750" defTabSz="914400" eaLnBrk="1">
              <a:lnSpc>
                <a:spcPct val="90000"/>
              </a:lnSpc>
              <a:spcBef>
                <a:spcPts val="500"/>
              </a:spcBef>
              <a:buClr>
                <a:srgbClr val="FFFFFF"/>
              </a:buClr>
              <a:buFontTx/>
              <a:buChar char="•"/>
              <a:defRPr/>
            </a:pPr>
            <a:r>
              <a:rPr lang="ja-JP" alt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The Method</a:t>
            </a:r>
            <a:r>
              <a:rPr lang="ja-JP" alt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24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 The Method trains actors to use their imagination, senses and emotions to conceive of characters with unique and original behaviour, creating performances grounded in the human truth of the moment. (http://www.methodactingstrasberg.com/methodacting</a:t>
            </a:r>
            <a:endParaRPr lang="en-US" smtClean="0"/>
          </a:p>
        </p:txBody>
      </p:sp>
    </p:spTree>
    <p:extLst>
      <p:ext uri="{BB962C8B-B14F-4D97-AF65-F5344CB8AC3E}">
        <p14:creationId xmlns:p14="http://schemas.microsoft.com/office/powerpoint/2010/main" val="4011249660"/>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Grp="1"/>
          </p:cNvSpPr>
          <p:nvPr>
            <p:ph type="title"/>
          </p:nvPr>
        </p:nvSpPr>
        <p:spPr bwMode="auto">
          <a:xfrm>
            <a:off x="685800" y="608013"/>
            <a:ext cx="7772400" cy="1144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831850" eaLnBrk="1">
              <a:defRPr/>
            </a:pPr>
            <a:r>
              <a:rPr lang="en-US" sz="3600" b="1" smtClean="0">
                <a:solidFill>
                  <a:srgbClr val="FFFF99"/>
                </a:solidFill>
                <a:effectLst>
                  <a:outerShdw blurRad="38100" dist="38100" dir="2700000" algn="tl">
                    <a:srgbClr val="000000"/>
                  </a:outerShdw>
                </a:effectLst>
                <a:latin typeface="Times New Roman" charset="0"/>
                <a:cs typeface="Times New Roman" charset="0"/>
                <a:sym typeface="Times New Roman" charset="0"/>
              </a:rPr>
              <a:t>The unique qualities of the compassionate self</a:t>
            </a:r>
            <a:endParaRPr lang="en-US" smtClean="0"/>
          </a:p>
        </p:txBody>
      </p:sp>
      <p:sp>
        <p:nvSpPr>
          <p:cNvPr id="174082" name="Rectangle 2"/>
          <p:cNvSpPr>
            <a:spLocks noGrp="1"/>
          </p:cNvSpPr>
          <p:nvPr>
            <p:ph type="body" idx="1"/>
          </p:nvPr>
        </p:nvSpPr>
        <p:spPr bwMode="auto">
          <a:xfrm>
            <a:off x="685800" y="1981200"/>
            <a:ext cx="7772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defTabSz="914400" eaLnBrk="1">
              <a:lnSpc>
                <a:spcPct val="90000"/>
              </a:lnSpc>
              <a:spcBef>
                <a:spcPts val="700"/>
              </a:spcBef>
              <a:buClr>
                <a:srgbClr val="FFFFFF"/>
              </a:buClr>
              <a:buFontTx/>
              <a:buChar char="•"/>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Wisdom – this is the wisdom of insight experience and practice –wisdom grows</a:t>
            </a:r>
          </a:p>
          <a:p>
            <a:pPr defTabSz="914400" eaLnBrk="1">
              <a:lnSpc>
                <a:spcPct val="90000"/>
              </a:lnSpc>
              <a:spcBef>
                <a:spcPts val="700"/>
              </a:spcBef>
              <a:buClr>
                <a:srgbClr val="FFFFFF"/>
              </a:buClr>
              <a:buFontTx/>
              <a:buChar char="•"/>
              <a:defRPr/>
            </a:pPr>
            <a:endPar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defTabSz="914400" eaLnBrk="1">
              <a:lnSpc>
                <a:spcPct val="90000"/>
              </a:lnSpc>
              <a:spcBef>
                <a:spcPts val="700"/>
              </a:spcBef>
              <a:buClr>
                <a:srgbClr val="FFFFFF"/>
              </a:buClr>
              <a:buFontTx/>
              <a:buChar char="•"/>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Authority and power in the sense of confidence to perform - practice</a:t>
            </a:r>
          </a:p>
          <a:p>
            <a:pPr defTabSz="914400" eaLnBrk="1">
              <a:lnSpc>
                <a:spcPct val="90000"/>
              </a:lnSpc>
              <a:spcBef>
                <a:spcPts val="700"/>
              </a:spcBef>
              <a:buClr>
                <a:srgbClr val="FFFFFF"/>
              </a:buClr>
              <a:buFontTx/>
              <a:buChar char="•"/>
              <a:defRPr/>
            </a:pPr>
            <a:endPar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endParaRPr>
          </a:p>
          <a:p>
            <a:pPr defTabSz="914400" eaLnBrk="1">
              <a:lnSpc>
                <a:spcPct val="90000"/>
              </a:lnSpc>
              <a:spcBef>
                <a:spcPts val="700"/>
              </a:spcBef>
              <a:buClr>
                <a:srgbClr val="FFFFFF"/>
              </a:buClr>
              <a:buFontTx/>
              <a:buChar char="•"/>
              <a:defRPr/>
            </a:pP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Motivational focus: one</a:t>
            </a:r>
            <a:r>
              <a:rPr lang="ja-JP" alt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3200" b="1" smtClean="0">
                <a:solidFill>
                  <a:srgbClr val="FFFFFF"/>
                </a:solidFill>
                <a:effectLst>
                  <a:outerShdw blurRad="38100" dist="38100" dir="2700000" algn="tl">
                    <a:srgbClr val="000000"/>
                  </a:outerShdw>
                </a:effectLst>
                <a:latin typeface="Times New Roman" charset="0"/>
                <a:cs typeface="Times New Roman" charset="0"/>
                <a:sym typeface="Times New Roman" charset="0"/>
              </a:rPr>
              <a:t>s inner intent: to support, encourage, validate, sooth, help</a:t>
            </a:r>
            <a:endParaRPr lang="en-US" smtClean="0"/>
          </a:p>
        </p:txBody>
      </p:sp>
    </p:spTree>
    <p:extLst>
      <p:ext uri="{BB962C8B-B14F-4D97-AF65-F5344CB8AC3E}">
        <p14:creationId xmlns:p14="http://schemas.microsoft.com/office/powerpoint/2010/main" val="314467532"/>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
          <p:cNvSpPr>
            <a:spLocks noGrp="1"/>
          </p:cNvSpPr>
          <p:nvPr>
            <p:ph type="title"/>
          </p:nvPr>
        </p:nvSpPr>
        <p:spPr bwMode="auto">
          <a:xfrm>
            <a:off x="684213" y="188913"/>
            <a:ext cx="7772400" cy="8778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30250" eaLnBrk="1">
              <a:defRPr/>
            </a:pPr>
            <a:r>
              <a:rPr lang="en-US" sz="32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Other-Focused from the Compassionate Self </a:t>
            </a:r>
            <a:endParaRPr lang="en-US" smtClean="0"/>
          </a:p>
        </p:txBody>
      </p:sp>
      <p:sp>
        <p:nvSpPr>
          <p:cNvPr id="175106" name="Rectangle 2"/>
          <p:cNvSpPr>
            <a:spLocks noGrp="1"/>
          </p:cNvSpPr>
          <p:nvPr>
            <p:ph type="body" idx="1"/>
          </p:nvPr>
        </p:nvSpPr>
        <p:spPr bwMode="auto">
          <a:xfrm>
            <a:off x="827088" y="1341438"/>
            <a:ext cx="79248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spcBef>
                <a:spcPts val="500"/>
              </a:spcBef>
              <a:defRPr/>
            </a:pPr>
            <a:r>
              <a:rPr lang="en-US" sz="2400" b="1" smtClean="0">
                <a:solidFill>
                  <a:srgbClr val="FFFFFF"/>
                </a:solidFill>
                <a:latin typeface="Times New Roman" charset="0"/>
                <a:cs typeface="Times New Roman" charset="0"/>
                <a:sym typeface="Times New Roman" charset="0"/>
              </a:rPr>
              <a:t> </a:t>
            </a:r>
            <a:endParaRPr lang="en-US" smtClean="0"/>
          </a:p>
        </p:txBody>
      </p:sp>
      <p:sp>
        <p:nvSpPr>
          <p:cNvPr id="175107" name="AutoShape 3"/>
          <p:cNvSpPr>
            <a:spLocks/>
          </p:cNvSpPr>
          <p:nvPr/>
        </p:nvSpPr>
        <p:spPr bwMode="auto">
          <a:xfrm>
            <a:off x="468313" y="1268413"/>
            <a:ext cx="8207375" cy="2747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just" hangingPunct="0">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Sit comfortably in chair with soothing breathing rhythm. Work on getting into the compassion self. Now imagine focusing on the </a:t>
            </a:r>
            <a:r>
              <a:rPr lang="ja-JP" alt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desire for somebody you love to be happy and at peace</a:t>
            </a:r>
            <a:r>
              <a:rPr lang="ja-JP" alt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(This can later extend outwards to eventually all sentient beings).  Use the mantra on the out breath </a:t>
            </a:r>
            <a:r>
              <a:rPr lang="ja-JP" alt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May you find peace; may you be happy</a:t>
            </a:r>
            <a:r>
              <a:rPr lang="ja-JP" alt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Have a focus start work on the joy if this could be true</a:t>
            </a:r>
          </a:p>
          <a:p>
            <a:pPr algn="just" hangingPunct="0">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Explore people</a:t>
            </a:r>
            <a:r>
              <a:rPr lang="ja-JP" alt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s experience - reflection/meditation and fears, blocks and resistances</a:t>
            </a:r>
          </a:p>
        </p:txBody>
      </p:sp>
    </p:spTree>
    <p:extLst>
      <p:ext uri="{BB962C8B-B14F-4D97-AF65-F5344CB8AC3E}">
        <p14:creationId xmlns:p14="http://schemas.microsoft.com/office/powerpoint/2010/main" val="1155524814"/>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
          <p:cNvSpPr>
            <a:spLocks noGrp="1"/>
          </p:cNvSpPr>
          <p:nvPr>
            <p:ph type="title"/>
          </p:nvPr>
        </p:nvSpPr>
        <p:spPr bwMode="auto">
          <a:xfrm>
            <a:off x="827088" y="692150"/>
            <a:ext cx="7772400" cy="877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66763" eaLnBrk="1">
              <a:defRPr/>
            </a:pPr>
            <a:r>
              <a:rPr lang="en-US" sz="33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Self-Focused from the Compassionate Self </a:t>
            </a:r>
            <a:endParaRPr lang="en-US" smtClean="0"/>
          </a:p>
        </p:txBody>
      </p:sp>
      <p:sp>
        <p:nvSpPr>
          <p:cNvPr id="176130" name="Rectangle 2"/>
          <p:cNvSpPr>
            <a:spLocks noGrp="1"/>
          </p:cNvSpPr>
          <p:nvPr>
            <p:ph type="body" idx="1"/>
          </p:nvPr>
        </p:nvSpPr>
        <p:spPr bwMode="auto">
          <a:xfrm>
            <a:off x="838200" y="1371600"/>
            <a:ext cx="79248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spcBef>
                <a:spcPts val="500"/>
              </a:spcBef>
              <a:defRPr/>
            </a:pPr>
            <a:r>
              <a:rPr lang="en-US" sz="2400" b="1" smtClean="0">
                <a:solidFill>
                  <a:srgbClr val="FFFFFF"/>
                </a:solidFill>
                <a:latin typeface="Times New Roman" charset="0"/>
                <a:cs typeface="Times New Roman" charset="0"/>
                <a:sym typeface="Times New Roman" charset="0"/>
              </a:rPr>
              <a:t> </a:t>
            </a:r>
            <a:endParaRPr lang="en-US" smtClean="0"/>
          </a:p>
        </p:txBody>
      </p:sp>
      <p:sp>
        <p:nvSpPr>
          <p:cNvPr id="176131" name="AutoShape 3"/>
          <p:cNvSpPr>
            <a:spLocks/>
          </p:cNvSpPr>
          <p:nvPr/>
        </p:nvSpPr>
        <p:spPr bwMode="auto">
          <a:xfrm>
            <a:off x="468313" y="2133600"/>
            <a:ext cx="8207375" cy="248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just"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Sit comfortably in chair with soothing breathing rhythm. Work on getting into the compassion self. Now imagine focusing on your own desire to be happy  Use the mantra on the out breath </a:t>
            </a:r>
            <a:r>
              <a:rPr lang="ja-JP" alt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May I find peace; may I be happy</a:t>
            </a:r>
            <a:r>
              <a:rPr lang="ja-JP" alt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Sometimes it helps to use your name</a:t>
            </a:r>
          </a:p>
          <a:p>
            <a:pPr algn="just"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Have a focus on the joy - if this could be true</a:t>
            </a:r>
          </a:p>
          <a:p>
            <a:pPr algn="just"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Explore people</a:t>
            </a:r>
            <a:r>
              <a:rPr lang="ja-JP" alt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s experience - reflection/meditation and fears, blocks and resistances</a:t>
            </a:r>
          </a:p>
        </p:txBody>
      </p:sp>
    </p:spTree>
    <p:extLst>
      <p:ext uri="{BB962C8B-B14F-4D97-AF65-F5344CB8AC3E}">
        <p14:creationId xmlns:p14="http://schemas.microsoft.com/office/powerpoint/2010/main" val="162338571"/>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
          <p:cNvSpPr>
            <a:spLocks noGrp="1"/>
          </p:cNvSpPr>
          <p:nvPr>
            <p:ph type="title"/>
          </p:nvPr>
        </p:nvSpPr>
        <p:spPr bwMode="auto">
          <a:xfrm>
            <a:off x="685800" y="188913"/>
            <a:ext cx="7772400" cy="8778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693738" eaLnBrk="1">
              <a:defRPr/>
            </a:pPr>
            <a:r>
              <a:rPr lang="en-US" sz="27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Self-Focused from the Compassionate Self  or others </a:t>
            </a:r>
            <a:r>
              <a:rPr lang="ja-JP" altLang="en-US" sz="27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a:t>
            </a:r>
            <a:r>
              <a:rPr lang="en-US" sz="27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Selves</a:t>
            </a:r>
            <a:r>
              <a:rPr lang="ja-JP" altLang="en-US" sz="27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a:t>
            </a:r>
            <a:endParaRPr lang="en-US" smtClean="0"/>
          </a:p>
        </p:txBody>
      </p:sp>
      <p:sp>
        <p:nvSpPr>
          <p:cNvPr id="177154" name="Rectangle 2"/>
          <p:cNvSpPr>
            <a:spLocks noGrp="1"/>
          </p:cNvSpPr>
          <p:nvPr>
            <p:ph type="body" idx="1"/>
          </p:nvPr>
        </p:nvSpPr>
        <p:spPr bwMode="auto">
          <a:xfrm>
            <a:off x="838200" y="1371600"/>
            <a:ext cx="79248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spcBef>
                <a:spcPts val="500"/>
              </a:spcBef>
              <a:defRPr/>
            </a:pPr>
            <a:r>
              <a:rPr lang="en-US" sz="2400" b="1" smtClean="0">
                <a:solidFill>
                  <a:srgbClr val="FFFFFF"/>
                </a:solidFill>
                <a:latin typeface="Times New Roman" charset="0"/>
                <a:cs typeface="Times New Roman" charset="0"/>
                <a:sym typeface="Times New Roman" charset="0"/>
              </a:rPr>
              <a:t> </a:t>
            </a:r>
            <a:endParaRPr lang="en-US" smtClean="0"/>
          </a:p>
        </p:txBody>
      </p:sp>
      <p:sp>
        <p:nvSpPr>
          <p:cNvPr id="177155" name="AutoShape 3"/>
          <p:cNvSpPr>
            <a:spLocks/>
          </p:cNvSpPr>
          <p:nvPr/>
        </p:nvSpPr>
        <p:spPr bwMode="auto">
          <a:xfrm>
            <a:off x="468313" y="1268413"/>
            <a:ext cx="8207375" cy="3548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just"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The basic process can be used for any aspect of self – because in compassion focused therapy we see the inner self like a social mentality – a set of relationships.</a:t>
            </a:r>
          </a:p>
          <a:p>
            <a:pPr algn="just"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If working with the angry self, anxious self or critical self then focus is on </a:t>
            </a:r>
            <a:r>
              <a:rPr lang="ja-JP" alt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May that which is causing you to be angry anxious or critical – cease and may you find peace</a:t>
            </a:r>
            <a:r>
              <a:rPr lang="ja-JP" alt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Drop happiness, though, because that can mean different things in this context.</a:t>
            </a:r>
          </a:p>
          <a:p>
            <a:pPr algn="just"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Focus on how the soothing </a:t>
            </a:r>
            <a:r>
              <a:rPr lang="en-US" sz="2400" dirty="0" err="1">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affiliative</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system can come to the aid of the threat system and their intensities and conflicts.</a:t>
            </a:r>
          </a:p>
          <a:p>
            <a:pPr algn="just"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642649692"/>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
          <p:cNvSpPr>
            <a:spLocks noGrp="1"/>
          </p:cNvSpPr>
          <p:nvPr>
            <p:ph type="title"/>
          </p:nvPr>
        </p:nvSpPr>
        <p:spPr bwMode="auto">
          <a:xfrm>
            <a:off x="728663" y="476250"/>
            <a:ext cx="7772400" cy="60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566738" eaLnBrk="1">
              <a:defRPr/>
            </a:pPr>
            <a:r>
              <a:rPr lang="en-US" sz="22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Imagining the self-compassionate part of self - Assuming a role</a:t>
            </a:r>
            <a:endParaRPr lang="en-US" smtClean="0"/>
          </a:p>
        </p:txBody>
      </p:sp>
      <p:sp>
        <p:nvSpPr>
          <p:cNvPr id="178178" name="Rectangle 2"/>
          <p:cNvSpPr>
            <a:spLocks noGrp="1"/>
          </p:cNvSpPr>
          <p:nvPr>
            <p:ph type="body" idx="1"/>
          </p:nvPr>
        </p:nvSpPr>
        <p:spPr bwMode="auto">
          <a:xfrm>
            <a:off x="838200" y="1371600"/>
            <a:ext cx="79248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spcBef>
                <a:spcPts val="500"/>
              </a:spcBef>
              <a:defRPr/>
            </a:pPr>
            <a:r>
              <a:rPr lang="en-US" sz="2400" b="1" smtClean="0">
                <a:solidFill>
                  <a:srgbClr val="FFFFFF"/>
                </a:solidFill>
                <a:latin typeface="Times New Roman" charset="0"/>
                <a:cs typeface="Times New Roman" charset="0"/>
                <a:sym typeface="Times New Roman" charset="0"/>
              </a:rPr>
              <a:t> </a:t>
            </a:r>
            <a:endParaRPr lang="en-US" smtClean="0"/>
          </a:p>
        </p:txBody>
      </p:sp>
      <p:sp>
        <p:nvSpPr>
          <p:cNvPr id="178179" name="AutoShape 3"/>
          <p:cNvSpPr>
            <a:spLocks/>
          </p:cNvSpPr>
          <p:nvPr/>
        </p:nvSpPr>
        <p:spPr bwMode="auto">
          <a:xfrm>
            <a:off x="468313" y="1484313"/>
            <a:ext cx="8294687" cy="4546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just" hangingPunct="0">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Learn to practice each day:  Remind oneself of the self one would like to be or become today –</a:t>
            </a:r>
            <a:r>
              <a:rPr lang="en-US" sz="2800" i="1"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train</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to become the self one wants to be</a:t>
            </a:r>
          </a:p>
          <a:p>
            <a:pPr algn="just" hangingPunct="0">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Compassionate walking, breathing, voice tones, facial expression, thoughts, clothes</a:t>
            </a:r>
          </a:p>
          <a:p>
            <a:pPr algn="just" hangingPunct="0">
              <a:defRPr/>
            </a:pP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algn="just" hangingPunct="0">
              <a:defRPr/>
            </a:pP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If angry or anxious – notice and refocus – back to principle propose of </a:t>
            </a:r>
            <a:r>
              <a:rPr lang="ja-JP" alt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to be happy and free from suffering and help others be happy and free from suffering</a:t>
            </a:r>
            <a:r>
              <a:rPr lang="ja-JP" alt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endParaRPr lang="en-US" sz="28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946079712"/>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
          <p:cNvSpPr>
            <a:spLocks noGrp="1"/>
          </p:cNvSpPr>
          <p:nvPr>
            <p:ph type="title"/>
          </p:nvPr>
        </p:nvSpPr>
        <p:spPr bwMode="auto">
          <a:xfrm>
            <a:off x="684213" y="188913"/>
            <a:ext cx="7773987" cy="5762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ctr" anchorCtr="0" compatLnSpc="1">
            <a:prstTxWarp prst="textNoShape">
              <a:avLst/>
            </a:prstTxWarp>
          </a:bodyPr>
          <a:lstStyle/>
          <a:p>
            <a:pPr algn="ctr" defTabSz="785813" eaLnBrk="1">
              <a:defRPr/>
            </a:pPr>
            <a:r>
              <a:rPr lang="en-US" sz="30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Imagining the Compassionate Other</a:t>
            </a:r>
            <a:r>
              <a:rPr lang="en-US" sz="3400" b="1" smtClean="0">
                <a:solidFill>
                  <a:srgbClr val="FFFF00"/>
                </a:solidFill>
                <a:effectLst>
                  <a:outerShdw blurRad="38100" dist="38100" dir="2700000" algn="tl">
                    <a:srgbClr val="000000"/>
                  </a:outerShdw>
                </a:effectLst>
                <a:latin typeface="Times New Roman" charset="0"/>
                <a:cs typeface="Times New Roman" charset="0"/>
                <a:sym typeface="Times New Roman" charset="0"/>
              </a:rPr>
              <a:t> </a:t>
            </a:r>
            <a:endParaRPr lang="en-US" smtClean="0"/>
          </a:p>
        </p:txBody>
      </p:sp>
      <p:sp>
        <p:nvSpPr>
          <p:cNvPr id="179202" name="Rectangle 2"/>
          <p:cNvSpPr>
            <a:spLocks noGrp="1"/>
          </p:cNvSpPr>
          <p:nvPr>
            <p:ph type="body" idx="1"/>
          </p:nvPr>
        </p:nvSpPr>
        <p:spPr bwMode="auto">
          <a:xfrm>
            <a:off x="838200" y="1371600"/>
            <a:ext cx="79248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0" indent="0" defTabSz="914400" eaLnBrk="1">
              <a:spcBef>
                <a:spcPts val="500"/>
              </a:spcBef>
              <a:defRPr/>
            </a:pPr>
            <a:r>
              <a:rPr lang="en-US" sz="2400" b="1" smtClean="0">
                <a:solidFill>
                  <a:srgbClr val="FFFFFF"/>
                </a:solidFill>
                <a:latin typeface="Times New Roman" charset="0"/>
                <a:cs typeface="Times New Roman" charset="0"/>
                <a:sym typeface="Times New Roman" charset="0"/>
              </a:rPr>
              <a:t> </a:t>
            </a:r>
            <a:endParaRPr lang="en-US" smtClean="0"/>
          </a:p>
        </p:txBody>
      </p:sp>
      <p:sp>
        <p:nvSpPr>
          <p:cNvPr id="179203" name="AutoShape 3"/>
          <p:cNvSpPr>
            <a:spLocks/>
          </p:cNvSpPr>
          <p:nvPr/>
        </p:nvSpPr>
        <p:spPr bwMode="auto">
          <a:xfrm>
            <a:off x="539750" y="836613"/>
            <a:ext cx="8135938" cy="3548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Explain point of Compassionate-other imagery work</a:t>
            </a:r>
          </a:p>
          <a:p>
            <a:pPr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Inner helper, inner guide, access to self-soothing system through relating (no different in principle to activating any other system e.g. sexual – these systems were designed for social interactions – social mentality theory)</a:t>
            </a:r>
          </a:p>
          <a:p>
            <a:pPr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Now for a moment, focus on your breathing and try to feel soothing  rhythm.  Look down or close your eyes and imagine your image of your compassionate </a:t>
            </a:r>
            <a:r>
              <a:rPr lang="en-US" sz="2400" dirty="0">
                <a:solidFill>
                  <a:srgbClr val="FFFFFF"/>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ideal </a:t>
            </a:r>
            <a:r>
              <a:rPr lang="ja-JP" alt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other</a:t>
            </a:r>
            <a:r>
              <a:rPr lang="ja-JP" alt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caring other for you.</a:t>
            </a:r>
          </a:p>
          <a:p>
            <a:pPr hangingPunct="0">
              <a:defRPr/>
            </a:pPr>
            <a:endPar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endParaRPr>
          </a:p>
          <a:p>
            <a:pPr hangingPunct="0">
              <a:defRPr/>
            </a:pP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Useful specific questions: would they be old or young, male or female, </a:t>
            </a:r>
            <a:r>
              <a:rPr lang="en-US" sz="2400" dirty="0" err="1">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colour</a:t>
            </a:r>
            <a:r>
              <a:rPr lang="en-US" sz="2400" dirty="0">
                <a:solidFill>
                  <a:srgbClr val="FFFFFF"/>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of their eyes, tall or short – more than one</a:t>
            </a:r>
            <a:endParaRPr lang="en-US" sz="2400" dirty="0">
              <a:solidFill>
                <a:srgbClr val="FFFFFF"/>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292434235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CC9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90000"/>
          </a:lnSpc>
          <a:spcBef>
            <a:spcPts val="500"/>
          </a:spcBef>
          <a:spcAft>
            <a:spcPct val="0"/>
          </a:spcAft>
          <a:buClrTx/>
          <a:buSzTx/>
          <a:buFontTx/>
          <a:buNone/>
          <a:tabLst/>
          <a:defRPr kumimoji="0" lang="en-US" sz="2400" b="1"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CC9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90000"/>
          </a:lnSpc>
          <a:spcBef>
            <a:spcPts val="500"/>
          </a:spcBef>
          <a:spcAft>
            <a:spcPct val="0"/>
          </a:spcAft>
          <a:buClrTx/>
          <a:buSzTx/>
          <a:buFontTx/>
          <a:buNone/>
          <a:tabLst/>
          <a:defRPr kumimoji="0" lang="en-US" sz="2400" b="1"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defRPr>
        </a:defPPr>
      </a:lstStyle>
    </a:lnDef>
  </a:objectDefaults>
  <a:extraClrSchemeLst/>
</a:theme>
</file>

<file path=ppt/theme/theme3.xml><?xml version="1.0" encoding="utf-8"?>
<a:theme xmlns:a="http://schemas.openxmlformats.org/drawingml/2006/main" name="1_Office Theme">
  <a:themeElements>
    <a:clrScheme name="">
      <a:dk1>
        <a:srgbClr val="000000"/>
      </a:dk1>
      <a:lt1>
        <a:srgbClr val="FFFFFF"/>
      </a:lt1>
      <a:dk2>
        <a:srgbClr val="A7A7A7"/>
      </a:dk2>
      <a:lt2>
        <a:srgbClr val="535353"/>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CC9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90000"/>
          </a:lnSpc>
          <a:spcBef>
            <a:spcPts val="500"/>
          </a:spcBef>
          <a:spcAft>
            <a:spcPct val="0"/>
          </a:spcAft>
          <a:buClrTx/>
          <a:buSzTx/>
          <a:buFontTx/>
          <a:buNone/>
          <a:tabLst/>
          <a:defRPr kumimoji="0" lang="en-US" sz="2400" b="1"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CC9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90000"/>
          </a:lnSpc>
          <a:spcBef>
            <a:spcPts val="500"/>
          </a:spcBef>
          <a:spcAft>
            <a:spcPct val="0"/>
          </a:spcAft>
          <a:buClrTx/>
          <a:buSzTx/>
          <a:buFontTx/>
          <a:buNone/>
          <a:tabLst/>
          <a:defRPr kumimoji="0" lang="en-US" sz="2400" b="1"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defRPr>
        </a:defPPr>
      </a:lst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4436</TotalTime>
  <Words>4343</Words>
  <Application>Microsoft Office PowerPoint</Application>
  <PresentationFormat>On-screen Show (4:3)</PresentationFormat>
  <Paragraphs>683</Paragraphs>
  <Slides>99</Slides>
  <Notes>5</Notes>
  <HiddenSlides>0</HiddenSlides>
  <MMClips>0</MMClips>
  <ScaleCrop>false</ScaleCrop>
  <HeadingPairs>
    <vt:vector size="4" baseType="variant">
      <vt:variant>
        <vt:lpstr>Theme</vt:lpstr>
      </vt:variant>
      <vt:variant>
        <vt:i4>3</vt:i4>
      </vt:variant>
      <vt:variant>
        <vt:lpstr>Slide Titles</vt:lpstr>
      </vt:variant>
      <vt:variant>
        <vt:i4>99</vt:i4>
      </vt:variant>
    </vt:vector>
  </HeadingPairs>
  <TitlesOfParts>
    <vt:vector size="102" baseType="lpstr">
      <vt:lpstr>Title &amp; Bullets</vt:lpstr>
      <vt:lpstr>Office Theme</vt:lpstr>
      <vt:lpstr>1_Office Theme</vt:lpstr>
      <vt:lpstr>Attention and Heroism</vt:lpstr>
      <vt:lpstr>PowerPoint Presentation</vt:lpstr>
      <vt:lpstr>Wisdom and Uncertainty</vt:lpstr>
      <vt:lpstr>Compassion Defined</vt:lpstr>
      <vt:lpstr>Compassion Defined</vt:lpstr>
      <vt:lpstr>Compassion Defined</vt:lpstr>
      <vt:lpstr>Compassion and Evolution</vt:lpstr>
      <vt:lpstr>Compassion and Evolution</vt:lpstr>
      <vt:lpstr>Perspectives on Compassion</vt:lpstr>
      <vt:lpstr>PowerPoint Presentation</vt:lpstr>
      <vt:lpstr>Courage</vt:lpstr>
      <vt:lpstr>Courage</vt:lpstr>
      <vt:lpstr>PowerPoint Presentation</vt:lpstr>
      <vt:lpstr>PowerPoint Presentation</vt:lpstr>
      <vt:lpstr>The Two Psychologies of Compassion</vt:lpstr>
      <vt:lpstr>Compassionate Process</vt:lpstr>
      <vt:lpstr>Compassion   from a CBS perspective</vt:lpstr>
      <vt:lpstr>Compassion   from a CBS perspective</vt:lpstr>
      <vt:lpstr>Compassion   from a CBS perspective</vt:lpstr>
      <vt:lpstr>Compassion   from a CBS perspective</vt:lpstr>
      <vt:lpstr>PowerPoint Presentation</vt:lpstr>
      <vt:lpstr>I-Here-Nowness of Perspective Taking</vt:lpstr>
      <vt:lpstr>PowerPoint Presentation</vt:lpstr>
      <vt:lpstr>Compassion begins with a reality check</vt:lpstr>
      <vt:lpstr>Compassion begins with a reality check</vt:lpstr>
      <vt:lpstr>Compassion begins with a reality check</vt:lpstr>
      <vt:lpstr>So, Basic Philosophy is That:</vt:lpstr>
      <vt:lpstr>Causes of Suffering </vt:lpstr>
      <vt:lpstr>PowerPoint Presentation</vt:lpstr>
      <vt:lpstr>New Psychologies Emerge in the World </vt:lpstr>
      <vt:lpstr>Brain Development  in Deep Historical Context</vt:lpstr>
      <vt:lpstr>Private Events and Brain Development in the context of Genotype, Phenotype, and Present Moment</vt:lpstr>
      <vt:lpstr>Sources of behaviour</vt:lpstr>
      <vt:lpstr> Mind Problems: Our Built in Biases </vt:lpstr>
      <vt:lpstr> Mind Problems: Our Built in Biases </vt:lpstr>
      <vt:lpstr>Attention and Behavior</vt:lpstr>
      <vt:lpstr> Mind Problems: “Thinky Pain”</vt:lpstr>
      <vt:lpstr> Mind Problems: “Thinky Pain”</vt:lpstr>
      <vt:lpstr>PowerPoint Presentation</vt:lpstr>
      <vt:lpstr>Sources of behaviour</vt:lpstr>
      <vt:lpstr>Sources of behaviour</vt:lpstr>
      <vt:lpstr>Sources of behaviour</vt:lpstr>
      <vt:lpstr>Sources of behaviour</vt:lpstr>
      <vt:lpstr>Understanding our Motives and Emotions</vt:lpstr>
      <vt:lpstr>Types of Affect Regulator Systems</vt:lpstr>
      <vt:lpstr>PowerPoint Presentation</vt:lpstr>
      <vt:lpstr>Safeness -connecting and the parasympathetic system: The Vagus Nerve</vt:lpstr>
      <vt:lpstr>‘New Brain’ with Frontal cortex and PNS</vt:lpstr>
      <vt:lpstr>‘Some Overloads for New brain</vt:lpstr>
      <vt:lpstr>Attachment</vt:lpstr>
      <vt:lpstr>PowerPoint Presentation</vt:lpstr>
      <vt:lpstr>PowerPoint Presentation</vt:lpstr>
      <vt:lpstr>Functions of Caring-Attachments - Needs Sensitivity</vt:lpstr>
      <vt:lpstr>PowerPoint Presentation</vt:lpstr>
      <vt:lpstr>PowerPoint Presentation</vt:lpstr>
      <vt:lpstr>PowerPoint Presentation</vt:lpstr>
      <vt:lpstr>Compassion Process</vt:lpstr>
      <vt:lpstr>Caring-Compassionate Mind</vt:lpstr>
      <vt:lpstr>Compassionate Mind - Alleviation</vt:lpstr>
      <vt:lpstr>Key Targets of Therapy</vt:lpstr>
      <vt:lpstr>Compassionate Mind</vt:lpstr>
      <vt:lpstr>Threatened Mind can block Compassion</vt:lpstr>
      <vt:lpstr>Self-Critical Mind is also Threat-focused Mind</vt:lpstr>
      <vt:lpstr>Compassionate Mind</vt:lpstr>
      <vt:lpstr>Psychological Flexibility</vt:lpstr>
      <vt:lpstr>Psychological Flexibility</vt:lpstr>
      <vt:lpstr>PowerPoint Presentation</vt:lpstr>
      <vt:lpstr>Psychological Flexibility</vt:lpstr>
      <vt:lpstr>Examples of Psychological Flexibility’s Importance</vt:lpstr>
      <vt:lpstr>Compassionate Flexibility</vt:lpstr>
      <vt:lpstr>Compassionate Flexibility</vt:lpstr>
      <vt:lpstr>Compassionate Flexibility</vt:lpstr>
      <vt:lpstr>Compassionate Flexibility</vt:lpstr>
      <vt:lpstr>Compassionate Mind - Alleviation</vt:lpstr>
      <vt:lpstr>PowerPoint Presentation</vt:lpstr>
      <vt:lpstr>PowerPoint Presentation</vt:lpstr>
      <vt:lpstr>I-Here-Nowness of Perspective Taking</vt:lpstr>
      <vt:lpstr>PowerPoint Presentation</vt:lpstr>
      <vt:lpstr>Compassionate Mind:  Engagement and Alleviation </vt:lpstr>
      <vt:lpstr>Compassion/caring flow</vt:lpstr>
      <vt:lpstr>Self-Compassion</vt:lpstr>
      <vt:lpstr>PowerPoint Presentation</vt:lpstr>
      <vt:lpstr>Compassionate as Descent</vt:lpstr>
      <vt:lpstr>Preparing for Imagery </vt:lpstr>
      <vt:lpstr>Soothing Breathing Rhythm </vt:lpstr>
      <vt:lpstr>Imagery</vt:lpstr>
      <vt:lpstr>Imagery </vt:lpstr>
      <vt:lpstr>Key Imagery Tasks</vt:lpstr>
      <vt:lpstr>Preparing for Imagery </vt:lpstr>
      <vt:lpstr>Safe Place Imagery </vt:lpstr>
      <vt:lpstr>Other-Focused Compassion </vt:lpstr>
      <vt:lpstr>Developing Compassion Images</vt:lpstr>
      <vt:lpstr>Creating a compassionate self</vt:lpstr>
      <vt:lpstr>The unique qualities of the compassionate self</vt:lpstr>
      <vt:lpstr>Other-Focused from the Compassionate Self </vt:lpstr>
      <vt:lpstr>Self-Focused from the Compassionate Self </vt:lpstr>
      <vt:lpstr>Self-Focused from the Compassionate Self  or others ‘Selves’</vt:lpstr>
      <vt:lpstr>Imagining the self-compassionate part of self - Assuming a role</vt:lpstr>
      <vt:lpstr>Imagining the Compassionate Other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zones</dc:title>
  <dc:creator>Benjamin Schoendorff</dc:creator>
  <cp:lastModifiedBy>Emily</cp:lastModifiedBy>
  <cp:revision>13</cp:revision>
  <dcterms:created xsi:type="dcterms:W3CDTF">2014-05-21T19:54:11Z</dcterms:created>
  <dcterms:modified xsi:type="dcterms:W3CDTF">2014-08-27T19:08:18Z</dcterms:modified>
</cp:coreProperties>
</file>